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0" autoAdjust="0"/>
    <p:restoredTop sz="94675" autoAdjust="0"/>
  </p:normalViewPr>
  <p:slideViewPr>
    <p:cSldViewPr>
      <p:cViewPr varScale="1">
        <p:scale>
          <a:sx n="64" d="100"/>
          <a:sy n="64" d="100"/>
        </p:scale>
        <p:origin x="-1336"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02B906-D1DE-4CBE-A7ED-21979828857E}" type="datetimeFigureOut">
              <a:rPr lang="zh-CN" altLang="en-US" smtClean="0"/>
              <a:pPr/>
              <a:t>2019/5/17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88919E-D730-4D84-893E-182AF441E07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F88919E-D730-4D84-893E-182AF441E077}" type="slidenum">
              <a:rPr lang="zh-CN" altLang="en-US" smtClean="0"/>
              <a:pPr/>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1357298"/>
            <a:ext cx="8229600" cy="1143000"/>
          </a:xfrm>
        </p:spPr>
        <p:txBody>
          <a:bodyPr>
            <a:normAutofit fontScale="90000"/>
          </a:bodyPr>
          <a:lstStyle/>
          <a:p>
            <a:r>
              <a:rPr lang="zh-CN" altLang="en-US" dirty="0" smtClean="0"/>
              <a:t>从内部控制的要素框架</a:t>
            </a:r>
            <a:r>
              <a:rPr lang="en-US" altLang="zh-CN" dirty="0" smtClean="0"/>
              <a:t/>
            </a:r>
            <a:br>
              <a:rPr lang="en-US" altLang="zh-CN" dirty="0" smtClean="0"/>
            </a:br>
            <a:r>
              <a:rPr lang="zh-CN" altLang="en-US" dirty="0" smtClean="0"/>
              <a:t>解析宝山区国资委五个文件</a:t>
            </a:r>
            <a:endParaRPr lang="zh-CN" altLang="en-US" dirty="0"/>
          </a:p>
        </p:txBody>
      </p:sp>
      <p:sp>
        <p:nvSpPr>
          <p:cNvPr id="3" name="内容占位符 2"/>
          <p:cNvSpPr>
            <a:spLocks noGrp="1"/>
          </p:cNvSpPr>
          <p:nvPr>
            <p:ph idx="1"/>
          </p:nvPr>
        </p:nvSpPr>
        <p:spPr>
          <a:xfrm>
            <a:off x="457200" y="3214686"/>
            <a:ext cx="8229600" cy="2911477"/>
          </a:xfrm>
        </p:spPr>
        <p:txBody>
          <a:bodyPr>
            <a:normAutofit/>
          </a:bodyPr>
          <a:lstStyle/>
          <a:p>
            <a:endParaRPr lang="en-US" altLang="zh-CN" sz="1600" dirty="0" smtClean="0"/>
          </a:p>
          <a:p>
            <a:endParaRPr lang="en-US" altLang="zh-CN" sz="1600" dirty="0" smtClean="0"/>
          </a:p>
          <a:p>
            <a:endParaRPr lang="en-US" altLang="zh-CN" sz="1600" dirty="0" smtClean="0"/>
          </a:p>
          <a:p>
            <a:pPr>
              <a:buNone/>
            </a:pPr>
            <a:endParaRPr lang="en-US" altLang="zh-CN" sz="1600" dirty="0" smtClean="0"/>
          </a:p>
          <a:p>
            <a:pPr>
              <a:buNone/>
            </a:pPr>
            <a:r>
              <a:rPr lang="zh-CN" altLang="en-US" sz="1600" dirty="0" smtClean="0"/>
              <a:t>                                                                          </a:t>
            </a:r>
            <a:r>
              <a:rPr lang="zh-CN" altLang="en-US" sz="1800" dirty="0" smtClean="0"/>
              <a:t>主讲：牛军学</a:t>
            </a:r>
            <a:endParaRPr lang="en-US" altLang="zh-CN" sz="1800" dirty="0" smtClean="0"/>
          </a:p>
          <a:p>
            <a:endParaRPr lang="en-US" altLang="zh-CN" sz="1600" dirty="0" smtClean="0"/>
          </a:p>
          <a:p>
            <a:pPr>
              <a:buNone/>
            </a:pPr>
            <a:r>
              <a:rPr lang="zh-CN" altLang="en-US" sz="1800" dirty="0" smtClean="0"/>
              <a:t>                                               上海瑞和会计师事务所有限公司 </a:t>
            </a:r>
            <a:endParaRPr lang="zh-CN" alt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normAutofit/>
          </a:bodyPr>
          <a:lstStyle/>
          <a:p>
            <a:r>
              <a:rPr lang="zh-CN" altLang="en-US" sz="4000" dirty="0" smtClean="0"/>
              <a:t>二、解析宝山区国资委发文</a:t>
            </a:r>
            <a:endParaRPr lang="zh-CN" altLang="en-US" sz="4000" dirty="0"/>
          </a:p>
        </p:txBody>
      </p:sp>
      <p:sp>
        <p:nvSpPr>
          <p:cNvPr id="3" name="内容占位符 2"/>
          <p:cNvSpPr>
            <a:spLocks noGrp="1"/>
          </p:cNvSpPr>
          <p:nvPr>
            <p:ph idx="1"/>
          </p:nvPr>
        </p:nvSpPr>
        <p:spPr>
          <a:xfrm>
            <a:off x="457200" y="2000240"/>
            <a:ext cx="8229600" cy="4125923"/>
          </a:xfrm>
        </p:spPr>
        <p:txBody>
          <a:bodyPr>
            <a:normAutofit/>
          </a:bodyPr>
          <a:lstStyle/>
          <a:p>
            <a:pPr>
              <a:buNone/>
            </a:pPr>
            <a:r>
              <a:rPr lang="zh-CN" altLang="en-US" sz="2400" dirty="0" smtClean="0"/>
              <a:t>内控五要素：</a:t>
            </a:r>
            <a:endParaRPr lang="en-US" altLang="zh-CN" sz="2400" dirty="0" smtClean="0"/>
          </a:p>
          <a:p>
            <a:pPr>
              <a:buNone/>
            </a:pPr>
            <a:r>
              <a:rPr lang="en-US" altLang="zh-CN" sz="2400" dirty="0" smtClean="0"/>
              <a:t>5</a:t>
            </a:r>
            <a:r>
              <a:rPr lang="zh-CN" altLang="en-US" sz="2400" dirty="0" smtClean="0"/>
              <a:t>、</a:t>
            </a:r>
            <a:r>
              <a:rPr lang="zh-CN" altLang="en-US" sz="2400" u="sng" dirty="0" smtClean="0"/>
              <a:t>内部监督</a:t>
            </a:r>
            <a:r>
              <a:rPr lang="en-US" altLang="zh-CN" sz="2400" dirty="0" smtClean="0"/>
              <a:t>—</a:t>
            </a:r>
            <a:r>
              <a:rPr lang="zh-CN" altLang="en-US" sz="2400" dirty="0" smtClean="0"/>
              <a:t>文件执行情况反馈：关于履职待遇和业务支出、关于投融资、关于资产建造和使用</a:t>
            </a:r>
          </a:p>
          <a:p>
            <a:pPr>
              <a:buNone/>
            </a:pPr>
            <a:r>
              <a:rPr lang="zh-CN" altLang="en-US" sz="2400" dirty="0" smtClean="0"/>
              <a:t>单个企业会制定内部控制监督制度，明确内部审计机构和其他内部机构在内部监督中的职责权限，进行日常监督和专项监督，定期对内部控制的有效性进行自我评价。 </a:t>
            </a:r>
            <a:endParaRPr lang="en-US" altLang="zh-CN" sz="2400" dirty="0" smtClean="0"/>
          </a:p>
          <a:p>
            <a:pPr>
              <a:buNone/>
            </a:pPr>
            <a:r>
              <a:rPr lang="zh-CN" altLang="en-US" sz="2400" dirty="0" smtClean="0"/>
              <a:t>国资委和企业共同体则以国资委为主导，企业内审机构或外聘社会审计单位反馈文件执行情况，使国资委发文形成一个有效闭环。</a:t>
            </a:r>
          </a:p>
          <a:p>
            <a:pPr>
              <a:buNone/>
            </a:pP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500042"/>
            <a:ext cx="8229600" cy="1143000"/>
          </a:xfrm>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a:xfrm>
            <a:off x="500034" y="1928802"/>
            <a:ext cx="8229600" cy="4383087"/>
          </a:xfrm>
        </p:spPr>
        <p:txBody>
          <a:bodyPr>
            <a:normAutofit/>
          </a:bodyPr>
          <a:lstStyle/>
          <a:p>
            <a:pPr>
              <a:buNone/>
            </a:pPr>
            <a:r>
              <a:rPr lang="zh-CN" altLang="en-US" sz="2400" dirty="0" smtClean="0"/>
              <a:t>涉及两个文件：</a:t>
            </a:r>
            <a:endParaRPr lang="en-US" altLang="zh-CN" sz="2400" dirty="0" smtClean="0"/>
          </a:p>
          <a:p>
            <a:pPr>
              <a:buNone/>
            </a:pPr>
            <a:r>
              <a:rPr lang="zh-CN" altLang="en-US" sz="2400" dirty="0" smtClean="0"/>
              <a:t>关于印发</a:t>
            </a:r>
            <a:r>
              <a:rPr lang="en-US" altLang="zh-CN" sz="2400" dirty="0" smtClean="0"/>
              <a:t>《</a:t>
            </a:r>
            <a:r>
              <a:rPr lang="zh-CN" altLang="en-US" sz="2400" dirty="0" smtClean="0"/>
              <a:t>宝山区国有（集体）企业领导人员履职待遇和业务支出管理办法（试行）</a:t>
            </a:r>
            <a:r>
              <a:rPr lang="en-US" altLang="zh-CN" sz="2400" dirty="0" smtClean="0"/>
              <a:t>》</a:t>
            </a:r>
            <a:r>
              <a:rPr lang="zh-CN" altLang="en-US" sz="2400" dirty="0" smtClean="0"/>
              <a:t>的通知（</a:t>
            </a:r>
            <a:r>
              <a:rPr lang="zh-CN" altLang="en-US" sz="2400" u="sng" dirty="0" smtClean="0"/>
              <a:t>宝国资委党委</a:t>
            </a:r>
            <a:r>
              <a:rPr lang="en-US" sz="2400" u="sng" dirty="0" smtClean="0"/>
              <a:t>[2017]34</a:t>
            </a:r>
            <a:r>
              <a:rPr lang="zh-CN" altLang="en-US" sz="2400" u="sng" dirty="0" smtClean="0"/>
              <a:t>号</a:t>
            </a:r>
            <a:r>
              <a:rPr lang="zh-CN" altLang="en-US" sz="2400" dirty="0" smtClean="0"/>
              <a:t>）</a:t>
            </a:r>
            <a:endParaRPr lang="en-US" altLang="zh-CN" sz="2400" dirty="0" smtClean="0"/>
          </a:p>
          <a:p>
            <a:pPr>
              <a:buNone/>
            </a:pPr>
            <a:r>
              <a:rPr lang="zh-CN" altLang="en-US" sz="2400" dirty="0" smtClean="0"/>
              <a:t>关于印发</a:t>
            </a:r>
            <a:r>
              <a:rPr lang="en-US" altLang="zh-CN" sz="2400" dirty="0" smtClean="0"/>
              <a:t>《</a:t>
            </a:r>
            <a:r>
              <a:rPr lang="zh-CN" altLang="en-US" sz="2400" dirty="0" smtClean="0"/>
              <a:t>宝山区国资委、集资委直管企业公务车制度改革实施意见</a:t>
            </a:r>
            <a:r>
              <a:rPr lang="en-US" altLang="zh-CN" sz="2400" dirty="0" smtClean="0"/>
              <a:t>》</a:t>
            </a:r>
            <a:r>
              <a:rPr lang="zh-CN" altLang="en-US" sz="2400" dirty="0" smtClean="0"/>
              <a:t>的通知（</a:t>
            </a:r>
            <a:r>
              <a:rPr lang="zh-CN" altLang="en-US" sz="2400" u="sng" dirty="0" smtClean="0"/>
              <a:t>宝国资委</a:t>
            </a:r>
            <a:r>
              <a:rPr lang="en-US" sz="2400" u="sng" dirty="0" smtClean="0"/>
              <a:t>[2018]26</a:t>
            </a:r>
            <a:r>
              <a:rPr lang="zh-CN" altLang="en-US" sz="2400" u="sng" dirty="0" smtClean="0"/>
              <a:t>号</a:t>
            </a:r>
            <a:r>
              <a:rPr lang="zh-CN" altLang="en-US" sz="2400" dirty="0" smtClean="0"/>
              <a:t>）</a:t>
            </a:r>
            <a:endParaRPr lang="en-US" altLang="zh-CN" sz="2400" dirty="0" smtClean="0"/>
          </a:p>
          <a:p>
            <a:pPr>
              <a:buNone/>
            </a:pPr>
            <a:endParaRPr lang="en-US" altLang="zh-CN" sz="2400" dirty="0" smtClean="0"/>
          </a:p>
          <a:p>
            <a:pPr>
              <a:buNone/>
            </a:pPr>
            <a:r>
              <a:rPr lang="zh-CN" altLang="en-US" sz="2400" dirty="0" smtClean="0"/>
              <a:t>适用范围：</a:t>
            </a:r>
            <a:endParaRPr lang="en-US" altLang="zh-CN" sz="2400" dirty="0" smtClean="0"/>
          </a:p>
          <a:p>
            <a:pPr>
              <a:buNone/>
            </a:pPr>
            <a:r>
              <a:rPr lang="zh-CN" altLang="en-US" sz="2400" dirty="0" smtClean="0"/>
              <a:t>区国资委直管的国有（集体）企业，该企业的领导班子成员。</a:t>
            </a:r>
            <a:endParaRPr lang="zh-CN"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143000"/>
          </a:xfrm>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a:xfrm>
            <a:off x="457200" y="1928802"/>
            <a:ext cx="8229600" cy="4197361"/>
          </a:xfrm>
        </p:spPr>
        <p:txBody>
          <a:bodyPr>
            <a:normAutofit/>
          </a:bodyPr>
          <a:lstStyle/>
          <a:p>
            <a:r>
              <a:rPr lang="zh-CN" altLang="en-US" sz="2400" dirty="0" smtClean="0"/>
              <a:t>履职待遇指企业领导人员履行工作职责的工作保障和条件：公务用车、办公用房、培训等。</a:t>
            </a:r>
          </a:p>
          <a:p>
            <a:r>
              <a:rPr lang="zh-CN" altLang="en-US" sz="2400" dirty="0" smtClean="0"/>
              <a:t>业务支出指企业领导人员在生产经营活动中因履职所发生的费用支出：业务招待、国内差旅、因公临时出国（境）、通信等。</a:t>
            </a:r>
            <a:endParaRPr lang="en-US" altLang="zh-CN" sz="2400" dirty="0" smtClean="0"/>
          </a:p>
          <a:p>
            <a:pPr>
              <a:buNone/>
            </a:pPr>
            <a:endParaRPr lang="en-US" altLang="zh-CN" sz="2400" dirty="0" smtClean="0"/>
          </a:p>
          <a:p>
            <a:pPr>
              <a:buNone/>
            </a:pPr>
            <a:r>
              <a:rPr lang="zh-CN" altLang="en-US" sz="2400" dirty="0" smtClean="0"/>
              <a:t>履职待遇和业务支出实行</a:t>
            </a:r>
            <a:r>
              <a:rPr lang="zh-CN" altLang="en-US" sz="2400" u="sng" dirty="0" smtClean="0"/>
              <a:t>预决算管理</a:t>
            </a:r>
            <a:r>
              <a:rPr lang="zh-CN" altLang="en-US" sz="2400" dirty="0" smtClean="0"/>
              <a:t>，年初编制当年度企业领导人员履职待遇和业务支出预算，年末编制决算报告，报区国资委备案</a:t>
            </a:r>
            <a:r>
              <a:rPr lang="zh-CN" altLang="en-US" sz="2800" dirty="0" smtClean="0"/>
              <a:t>。</a:t>
            </a:r>
            <a:endParaRPr lang="zh-CN" alt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71480"/>
            <a:ext cx="8229600" cy="1143000"/>
          </a:xfrm>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a:xfrm>
            <a:off x="457200" y="2214554"/>
            <a:ext cx="8229600" cy="3911609"/>
          </a:xfrm>
        </p:spPr>
        <p:txBody>
          <a:bodyPr>
            <a:normAutofit/>
          </a:bodyPr>
          <a:lstStyle/>
          <a:p>
            <a:pPr>
              <a:buNone/>
            </a:pPr>
            <a:r>
              <a:rPr lang="zh-CN" altLang="en-US" sz="2400" dirty="0" smtClean="0"/>
              <a:t>公务用车配备实行</a:t>
            </a:r>
            <a:r>
              <a:rPr lang="zh-CN" altLang="en-US" sz="2400" u="sng" dirty="0" smtClean="0"/>
              <a:t>审批制</a:t>
            </a:r>
            <a:r>
              <a:rPr lang="zh-CN" altLang="en-US" sz="2400" dirty="0" smtClean="0"/>
              <a:t>和</a:t>
            </a:r>
            <a:r>
              <a:rPr lang="zh-CN" altLang="en-US" sz="2400" u="sng" dirty="0" smtClean="0"/>
              <a:t>价格标准控制</a:t>
            </a:r>
            <a:r>
              <a:rPr lang="zh-CN" altLang="en-US" sz="2400" dirty="0" smtClean="0"/>
              <a:t>。</a:t>
            </a:r>
            <a:endParaRPr lang="en-US" altLang="zh-CN" sz="2400" dirty="0" smtClean="0"/>
          </a:p>
          <a:p>
            <a:pPr>
              <a:buNone/>
            </a:pPr>
            <a:endParaRPr lang="zh-CN" altLang="en-US" sz="2400" dirty="0" smtClean="0"/>
          </a:p>
          <a:p>
            <a:r>
              <a:rPr lang="zh-CN" altLang="en-US" sz="2400" dirty="0" smtClean="0"/>
              <a:t>企业领导人员配备公务用车：</a:t>
            </a:r>
            <a:r>
              <a:rPr lang="en-US" sz="2400" dirty="0" smtClean="0"/>
              <a:t>2.0</a:t>
            </a:r>
            <a:r>
              <a:rPr lang="zh-CN" altLang="en-US" sz="2400" dirty="0" smtClean="0"/>
              <a:t>升（含）以下排量、不含购置税</a:t>
            </a:r>
            <a:r>
              <a:rPr lang="en-US" sz="2400" dirty="0" smtClean="0"/>
              <a:t>28</a:t>
            </a:r>
            <a:r>
              <a:rPr lang="zh-CN" altLang="en-US" sz="2400" dirty="0" smtClean="0"/>
              <a:t>万以内，新购选国产车、鼓励选新能源车，新车装饰控制在车价</a:t>
            </a:r>
            <a:r>
              <a:rPr lang="en-US" sz="2400" dirty="0" smtClean="0"/>
              <a:t>5%</a:t>
            </a:r>
            <a:r>
              <a:rPr lang="zh-CN" altLang="en-US" sz="2400" dirty="0" smtClean="0"/>
              <a:t>以内。</a:t>
            </a:r>
          </a:p>
          <a:p>
            <a:r>
              <a:rPr lang="zh-CN" altLang="en-US" sz="2400" dirty="0" smtClean="0"/>
              <a:t>现有公务用车超过规定配备标准，未达到更新或报废条件：</a:t>
            </a:r>
            <a:r>
              <a:rPr lang="en-US" sz="2400" dirty="0" smtClean="0"/>
              <a:t>8</a:t>
            </a:r>
            <a:r>
              <a:rPr lang="zh-CN" altLang="en-US" sz="2400" dirty="0" smtClean="0"/>
              <a:t>年或</a:t>
            </a:r>
            <a:r>
              <a:rPr lang="en-US" sz="2400" dirty="0" smtClean="0"/>
              <a:t>25</a:t>
            </a:r>
            <a:r>
              <a:rPr lang="zh-CN" altLang="en-US" sz="2400" dirty="0" smtClean="0"/>
              <a:t>万公里，可以继续使用，但个别豪华车辆应改为贵宾接待用车或通过公开拍卖等方式规范处置。</a:t>
            </a:r>
            <a:endParaRPr lang="zh-CN"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p:txBody>
          <a:bodyPr/>
          <a:lstStyle/>
          <a:p>
            <a:r>
              <a:rPr lang="zh-CN" altLang="en-US" sz="2400" dirty="0" smtClean="0"/>
              <a:t>企业领导人员原则上配置使用一处办公用房。</a:t>
            </a:r>
          </a:p>
          <a:p>
            <a:r>
              <a:rPr lang="zh-CN" altLang="en-US" sz="2400" dirty="0" smtClean="0"/>
              <a:t>正职领导人员办公用房使用面积标准不超过</a:t>
            </a:r>
            <a:r>
              <a:rPr lang="en-US" sz="2400" dirty="0" smtClean="0"/>
              <a:t>39</a:t>
            </a:r>
            <a:r>
              <a:rPr lang="zh-CN" altLang="en-US" sz="2400" dirty="0" smtClean="0"/>
              <a:t>平方米，其他领导人员不超过</a:t>
            </a:r>
            <a:r>
              <a:rPr lang="en-US" sz="2400" dirty="0" smtClean="0"/>
              <a:t>29</a:t>
            </a:r>
            <a:r>
              <a:rPr lang="zh-CN" altLang="en-US" sz="2400" dirty="0" smtClean="0"/>
              <a:t>平方米</a:t>
            </a:r>
            <a:r>
              <a:rPr lang="en-US" dirty="0" smtClean="0"/>
              <a:t>.</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企业领导人员参加商务考察、业务培训费用标 准按照每人每天不超过</a:t>
            </a:r>
            <a:r>
              <a:rPr lang="en-US" sz="2400" dirty="0" smtClean="0"/>
              <a:t>800</a:t>
            </a:r>
            <a:r>
              <a:rPr lang="zh-CN" altLang="en-US" sz="2400" dirty="0" smtClean="0"/>
              <a:t>元控制，其中住宿费、伙食费每人每天不超过</a:t>
            </a:r>
            <a:r>
              <a:rPr lang="en-US" sz="2400" dirty="0" smtClean="0"/>
              <a:t>500</a:t>
            </a:r>
            <a:r>
              <a:rPr lang="zh-CN" altLang="en-US" sz="2400" dirty="0" smtClean="0"/>
              <a:t>元。</a:t>
            </a:r>
          </a:p>
          <a:p>
            <a:r>
              <a:rPr lang="zh-CN" altLang="en-US" sz="2400" dirty="0" smtClean="0"/>
              <a:t>企业领导人员次参加各种学历教育以及为取得学位而参加在职教育费费用由个人承担。</a:t>
            </a:r>
            <a:endParaRPr lang="zh-CN"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三、履职待遇和业务支出</a:t>
            </a:r>
            <a:endParaRPr lang="zh-CN" altLang="en-US" dirty="0"/>
          </a:p>
        </p:txBody>
      </p:sp>
      <p:sp>
        <p:nvSpPr>
          <p:cNvPr id="3" name="内容占位符 2"/>
          <p:cNvSpPr>
            <a:spLocks noGrp="1"/>
          </p:cNvSpPr>
          <p:nvPr>
            <p:ph idx="1"/>
          </p:nvPr>
        </p:nvSpPr>
        <p:spPr>
          <a:xfrm>
            <a:off x="428596" y="1357298"/>
            <a:ext cx="8229600" cy="4829196"/>
          </a:xfrm>
        </p:spPr>
        <p:txBody>
          <a:bodyPr>
            <a:noAutofit/>
          </a:bodyPr>
          <a:lstStyle/>
          <a:p>
            <a:r>
              <a:rPr lang="zh-CN" altLang="en-US" sz="1800" dirty="0" smtClean="0"/>
              <a:t>业务招待费要根据业务收入、投（融）资额、经营效益和上年实际发生额等因素综合考虑而</a:t>
            </a:r>
            <a:r>
              <a:rPr lang="zh-CN" altLang="en-US" sz="1800" u="sng" dirty="0" smtClean="0"/>
              <a:t>编制年初预算</a:t>
            </a:r>
            <a:r>
              <a:rPr lang="zh-CN" altLang="en-US" sz="1800" dirty="0" smtClean="0"/>
              <a:t>，</a:t>
            </a:r>
            <a:r>
              <a:rPr lang="zh-CN" altLang="en-US" sz="1800" u="sng" dirty="0" smtClean="0"/>
              <a:t>实行总额控制</a:t>
            </a:r>
            <a:r>
              <a:rPr lang="zh-CN" altLang="en-US" sz="1800" dirty="0" smtClean="0"/>
              <a:t>，明确定额标准，费用额度不得突破。</a:t>
            </a:r>
          </a:p>
          <a:p>
            <a:r>
              <a:rPr lang="zh-CN" altLang="en-US" sz="1800" dirty="0" smtClean="0"/>
              <a:t>业务接待时不得安排接待对象到高档的娱乐、休闲、保健等经营场所消费。业务接待用餐原则上在企业食堂安排。在外安排用餐及用餐标准需餐前报企业主要领导审批同意。</a:t>
            </a:r>
          </a:p>
          <a:p>
            <a:r>
              <a:rPr lang="zh-CN" altLang="en-US" sz="1800" dirty="0" smtClean="0"/>
              <a:t>食堂用餐人均 标   准不超过</a:t>
            </a:r>
            <a:r>
              <a:rPr lang="en-US" sz="1800" dirty="0" smtClean="0"/>
              <a:t>100</a:t>
            </a:r>
            <a:r>
              <a:rPr lang="zh-CN" altLang="en-US" sz="1800" dirty="0" smtClean="0"/>
              <a:t>元（含酒水），在外用餐人均标准不超过</a:t>
            </a:r>
            <a:r>
              <a:rPr lang="en-US" sz="1800" dirty="0" smtClean="0"/>
              <a:t>300</a:t>
            </a:r>
            <a:r>
              <a:rPr lang="zh-CN" altLang="en-US" sz="1800" dirty="0" smtClean="0"/>
              <a:t>元（含酒水），重要业务接待用餐人均标准不超过</a:t>
            </a:r>
            <a:r>
              <a:rPr lang="en-US" sz="1800" dirty="0" smtClean="0"/>
              <a:t>500</a:t>
            </a:r>
            <a:r>
              <a:rPr lang="zh-CN" altLang="en-US" sz="1800" dirty="0" smtClean="0"/>
              <a:t>元（含酒水），不得提供香烟、高档酒水。</a:t>
            </a:r>
          </a:p>
          <a:p>
            <a:r>
              <a:rPr lang="zh-CN" altLang="en-US" sz="1800" dirty="0" smtClean="0"/>
              <a:t>接待对象在</a:t>
            </a:r>
            <a:r>
              <a:rPr lang="en-US" sz="1800" dirty="0" smtClean="0"/>
              <a:t>10</a:t>
            </a:r>
            <a:r>
              <a:rPr lang="zh-CN" altLang="en-US" sz="1800" dirty="0" smtClean="0"/>
              <a:t>人以内，陪餐人数不超过</a:t>
            </a:r>
            <a:r>
              <a:rPr lang="en-US" sz="1800" dirty="0" smtClean="0"/>
              <a:t>3</a:t>
            </a:r>
            <a:r>
              <a:rPr lang="zh-CN" altLang="en-US" sz="1800" dirty="0" smtClean="0"/>
              <a:t>人；接待对象人数超过</a:t>
            </a:r>
            <a:r>
              <a:rPr lang="en-US" sz="1800" dirty="0" smtClean="0"/>
              <a:t>10</a:t>
            </a:r>
            <a:r>
              <a:rPr lang="zh-CN" altLang="en-US" sz="1800" dirty="0" smtClean="0"/>
              <a:t>人，陪餐人数不超过其</a:t>
            </a:r>
            <a:r>
              <a:rPr lang="en-US" sz="1800" dirty="0" smtClean="0"/>
              <a:t>1/3</a:t>
            </a:r>
            <a:r>
              <a:rPr lang="zh-CN" altLang="en-US" sz="1800" dirty="0" smtClean="0"/>
              <a:t>。</a:t>
            </a:r>
          </a:p>
          <a:p>
            <a:r>
              <a:rPr lang="zh-CN" altLang="en-US" sz="1800" dirty="0" smtClean="0"/>
              <a:t>业务接待原则上不赠送礼品，确需赠送，按小额、合理、必需、从简原则。严禁赠送礼金、贵重物品、有价证券、支付凭证、会员卡和商业预付卡等。</a:t>
            </a:r>
          </a:p>
          <a:p>
            <a:r>
              <a:rPr lang="zh-CN" altLang="en-US" sz="1800" dirty="0" smtClean="0"/>
              <a:t>企业应制定业务招待费管理制度，严格接待标准，规范审批报销流程，未办理审批手续和提供报销清单的，单位财务不得支付接待费用。不得将业务招待费以会员、培训、调研等费用的名义虚列、隐匿。</a:t>
            </a:r>
            <a:endParaRPr lang="zh-CN" alt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企业应建立健全国内差旅费管理制度，合理确定企业领导人员乘坐交通工具的类型和等级，以及住宿、就餐标 准。</a:t>
            </a:r>
          </a:p>
          <a:p>
            <a:r>
              <a:rPr lang="zh-CN" altLang="en-US" sz="2400" dirty="0" smtClean="0"/>
              <a:t>企业领导人员一般乘坐飞机经济舱、火车硬席（硬座、硬卧）、高铁动车二等座、全列软席列车二等软座、轮船（不包括旅游船）三等舱。住宿一般安排单人间或标准间。未按规定乘坐交通工具的，超支部分由个人自理。</a:t>
            </a:r>
            <a:endParaRPr lang="zh-CN"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dirty="0" smtClean="0"/>
              <a:t>三、履职待遇和业务支</a:t>
            </a:r>
            <a:r>
              <a:rPr lang="zh-CN" altLang="en-US" dirty="0" smtClean="0"/>
              <a:t>出</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企业领导人员因公临时出国（境）必须严格执行审批制度。</a:t>
            </a:r>
          </a:p>
          <a:p>
            <a:r>
              <a:rPr lang="zh-CN" altLang="en-US" sz="2400" dirty="0" smtClean="0"/>
              <a:t>企业应根据生产经营实际和实施国际化经营的需要，安排企业领导人员必要的因公临时出国（境）任务，并加强审批和管理，从严控制出国（境）的组团人数、国家数、在外停留天数和出国经费。</a:t>
            </a:r>
          </a:p>
          <a:p>
            <a:r>
              <a:rPr lang="zh-CN" altLang="en-US" sz="2400" dirty="0" smtClean="0"/>
              <a:t>拖欠职工工资、欠缴社会保险金、停产歇业的企业，其领导人员不得出国（境）。</a:t>
            </a:r>
            <a:endParaRPr lang="zh-CN"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企业领导人员通信费用实行定额包干补贴。补贴标准每人每月不超过</a:t>
            </a:r>
            <a:r>
              <a:rPr lang="en-US" sz="2400" dirty="0" smtClean="0"/>
              <a:t>300</a:t>
            </a:r>
            <a:r>
              <a:rPr lang="zh-CN" altLang="en-US" sz="2400" dirty="0" smtClean="0"/>
              <a:t>元，通信费用补贴不列入薪酬。</a:t>
            </a:r>
            <a:endParaRPr lang="zh-CN"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85786" y="500042"/>
            <a:ext cx="7772400" cy="1071570"/>
          </a:xfrm>
        </p:spPr>
        <p:txBody>
          <a:bodyPr>
            <a:normAutofit/>
          </a:bodyPr>
          <a:lstStyle/>
          <a:p>
            <a:r>
              <a:rPr lang="zh-CN" altLang="en-US" sz="3200" dirty="0" smtClean="0"/>
              <a:t>从内部控制的要素框架</a:t>
            </a:r>
            <a:r>
              <a:rPr lang="en-US" altLang="zh-CN" sz="3200" dirty="0" smtClean="0"/>
              <a:t/>
            </a:r>
            <a:br>
              <a:rPr lang="en-US" altLang="zh-CN" sz="3200" dirty="0" smtClean="0"/>
            </a:br>
            <a:r>
              <a:rPr lang="zh-CN" altLang="en-US" sz="3200" dirty="0" smtClean="0"/>
              <a:t>解析宝山区国资委五个文件</a:t>
            </a:r>
            <a:endParaRPr lang="zh-CN" altLang="en-US" sz="3200" dirty="0"/>
          </a:p>
        </p:txBody>
      </p:sp>
      <p:sp>
        <p:nvSpPr>
          <p:cNvPr id="3" name="副标题 2"/>
          <p:cNvSpPr>
            <a:spLocks noGrp="1"/>
          </p:cNvSpPr>
          <p:nvPr>
            <p:ph type="subTitle" idx="1"/>
          </p:nvPr>
        </p:nvSpPr>
        <p:spPr>
          <a:xfrm>
            <a:off x="571472" y="1785926"/>
            <a:ext cx="8072494" cy="4500594"/>
          </a:xfrm>
        </p:spPr>
        <p:txBody>
          <a:bodyPr>
            <a:normAutofit fontScale="70000" lnSpcReduction="20000"/>
          </a:bodyPr>
          <a:lstStyle/>
          <a:p>
            <a:pPr algn="l"/>
            <a:r>
              <a:rPr lang="zh-CN" altLang="en-US" sz="3400" dirty="0" smtClean="0">
                <a:solidFill>
                  <a:srgbClr val="002060"/>
                </a:solidFill>
              </a:rPr>
              <a:t>五个文件分别为：</a:t>
            </a:r>
            <a:endParaRPr lang="en-US" altLang="zh-CN" sz="3400" dirty="0" smtClean="0">
              <a:solidFill>
                <a:srgbClr val="002060"/>
              </a:solidFill>
            </a:endParaRPr>
          </a:p>
          <a:p>
            <a:pPr algn="just"/>
            <a:r>
              <a:rPr lang="en-US" dirty="0" smtClean="0">
                <a:solidFill>
                  <a:srgbClr val="002060"/>
                </a:solidFill>
              </a:rPr>
              <a:t>1</a:t>
            </a:r>
            <a:r>
              <a:rPr lang="zh-CN" altLang="en-US" dirty="0" smtClean="0">
                <a:solidFill>
                  <a:srgbClr val="002060"/>
                </a:solidFill>
              </a:rPr>
              <a:t>、</a:t>
            </a:r>
            <a:r>
              <a:rPr lang="zh-CN" altLang="en-US" sz="3400" dirty="0" smtClean="0">
                <a:solidFill>
                  <a:srgbClr val="002060"/>
                </a:solidFill>
              </a:rPr>
              <a:t>关于印发</a:t>
            </a:r>
            <a:r>
              <a:rPr lang="en-US" altLang="zh-CN" sz="3400" dirty="0" smtClean="0">
                <a:solidFill>
                  <a:srgbClr val="002060"/>
                </a:solidFill>
              </a:rPr>
              <a:t>《</a:t>
            </a:r>
            <a:r>
              <a:rPr lang="zh-CN" altLang="en-US" sz="3400" dirty="0" smtClean="0">
                <a:solidFill>
                  <a:srgbClr val="002060"/>
                </a:solidFill>
              </a:rPr>
              <a:t>宝山区国有（集体）企业领导人员履职待遇和业务支出管理办法（试行）</a:t>
            </a:r>
            <a:r>
              <a:rPr lang="en-US" altLang="zh-CN" sz="3400" dirty="0" smtClean="0">
                <a:solidFill>
                  <a:srgbClr val="002060"/>
                </a:solidFill>
              </a:rPr>
              <a:t>》</a:t>
            </a:r>
            <a:r>
              <a:rPr lang="zh-CN" altLang="en-US" sz="3400" dirty="0" smtClean="0">
                <a:solidFill>
                  <a:srgbClr val="002060"/>
                </a:solidFill>
              </a:rPr>
              <a:t>的通知（宝国资委党委</a:t>
            </a:r>
            <a:r>
              <a:rPr lang="en-US" sz="3400" dirty="0" smtClean="0">
                <a:solidFill>
                  <a:srgbClr val="002060"/>
                </a:solidFill>
              </a:rPr>
              <a:t>[2017]34</a:t>
            </a:r>
            <a:r>
              <a:rPr lang="zh-CN" altLang="en-US" sz="3400" dirty="0" smtClean="0">
                <a:solidFill>
                  <a:srgbClr val="002060"/>
                </a:solidFill>
              </a:rPr>
              <a:t>号）。</a:t>
            </a:r>
          </a:p>
          <a:p>
            <a:pPr algn="just"/>
            <a:r>
              <a:rPr lang="en-US" sz="3400" dirty="0" smtClean="0">
                <a:solidFill>
                  <a:srgbClr val="002060"/>
                </a:solidFill>
              </a:rPr>
              <a:t>2</a:t>
            </a:r>
            <a:r>
              <a:rPr lang="zh-CN" altLang="en-US" sz="3400" dirty="0" smtClean="0">
                <a:solidFill>
                  <a:srgbClr val="002060"/>
                </a:solidFill>
              </a:rPr>
              <a:t>、关于印发</a:t>
            </a:r>
            <a:r>
              <a:rPr lang="en-US" altLang="zh-CN" sz="3400" dirty="0" smtClean="0">
                <a:solidFill>
                  <a:srgbClr val="002060"/>
                </a:solidFill>
              </a:rPr>
              <a:t>《</a:t>
            </a:r>
            <a:r>
              <a:rPr lang="zh-CN" altLang="en-US" sz="3400" dirty="0" smtClean="0">
                <a:solidFill>
                  <a:srgbClr val="002060"/>
                </a:solidFill>
              </a:rPr>
              <a:t>宝山区国资委、集资委关于进一步加强监管企业出租出借房屋及经营场所管理的实施意见</a:t>
            </a:r>
            <a:r>
              <a:rPr lang="en-US" altLang="zh-CN" sz="3400" dirty="0" smtClean="0">
                <a:solidFill>
                  <a:srgbClr val="002060"/>
                </a:solidFill>
              </a:rPr>
              <a:t>》</a:t>
            </a:r>
            <a:r>
              <a:rPr lang="zh-CN" altLang="en-US" sz="3400" dirty="0" smtClean="0">
                <a:solidFill>
                  <a:srgbClr val="002060"/>
                </a:solidFill>
              </a:rPr>
              <a:t>的通知（宝国资委</a:t>
            </a:r>
            <a:r>
              <a:rPr lang="en-US" sz="3400" dirty="0" smtClean="0">
                <a:solidFill>
                  <a:srgbClr val="002060"/>
                </a:solidFill>
              </a:rPr>
              <a:t>[2018]11</a:t>
            </a:r>
            <a:r>
              <a:rPr lang="zh-CN" altLang="en-US" sz="3400" dirty="0" smtClean="0">
                <a:solidFill>
                  <a:srgbClr val="002060"/>
                </a:solidFill>
              </a:rPr>
              <a:t>号）。</a:t>
            </a:r>
          </a:p>
          <a:p>
            <a:pPr algn="just"/>
            <a:r>
              <a:rPr lang="en-US" sz="3400" dirty="0" smtClean="0">
                <a:solidFill>
                  <a:srgbClr val="002060"/>
                </a:solidFill>
              </a:rPr>
              <a:t>3</a:t>
            </a:r>
            <a:r>
              <a:rPr lang="zh-CN" altLang="en-US" sz="3400" dirty="0" smtClean="0">
                <a:solidFill>
                  <a:srgbClr val="002060"/>
                </a:solidFill>
              </a:rPr>
              <a:t>、关于印发</a:t>
            </a:r>
            <a:r>
              <a:rPr lang="en-US" altLang="zh-CN" sz="3400" dirty="0" smtClean="0">
                <a:solidFill>
                  <a:srgbClr val="002060"/>
                </a:solidFill>
              </a:rPr>
              <a:t>《</a:t>
            </a:r>
            <a:r>
              <a:rPr lang="zh-CN" altLang="en-US" sz="3400" dirty="0" smtClean="0">
                <a:solidFill>
                  <a:srgbClr val="002060"/>
                </a:solidFill>
              </a:rPr>
              <a:t>宝山区国资委、集资委系统国有、集体企业投融资监督管理实施办法</a:t>
            </a:r>
            <a:r>
              <a:rPr lang="en-US" altLang="zh-CN" sz="3400" dirty="0" smtClean="0">
                <a:solidFill>
                  <a:srgbClr val="002060"/>
                </a:solidFill>
              </a:rPr>
              <a:t>》</a:t>
            </a:r>
            <a:r>
              <a:rPr lang="zh-CN" altLang="en-US" sz="3400" dirty="0" smtClean="0">
                <a:solidFill>
                  <a:srgbClr val="002060"/>
                </a:solidFill>
              </a:rPr>
              <a:t>的通知（宝国资委</a:t>
            </a:r>
            <a:r>
              <a:rPr lang="en-US" sz="3400" dirty="0" smtClean="0">
                <a:solidFill>
                  <a:srgbClr val="002060"/>
                </a:solidFill>
              </a:rPr>
              <a:t>[2018]13</a:t>
            </a:r>
            <a:r>
              <a:rPr lang="zh-CN" altLang="en-US" sz="3400" dirty="0" smtClean="0">
                <a:solidFill>
                  <a:srgbClr val="002060"/>
                </a:solidFill>
              </a:rPr>
              <a:t>号）。</a:t>
            </a:r>
          </a:p>
          <a:p>
            <a:pPr algn="just"/>
            <a:r>
              <a:rPr lang="en-US" sz="3400" dirty="0" smtClean="0">
                <a:solidFill>
                  <a:srgbClr val="002060"/>
                </a:solidFill>
              </a:rPr>
              <a:t>4</a:t>
            </a:r>
            <a:r>
              <a:rPr lang="zh-CN" altLang="en-US" sz="3400" dirty="0" smtClean="0">
                <a:solidFill>
                  <a:srgbClr val="002060"/>
                </a:solidFill>
              </a:rPr>
              <a:t>、关于印发</a:t>
            </a:r>
            <a:r>
              <a:rPr lang="en-US" altLang="zh-CN" sz="3400" dirty="0" smtClean="0">
                <a:solidFill>
                  <a:srgbClr val="002060"/>
                </a:solidFill>
              </a:rPr>
              <a:t>《</a:t>
            </a:r>
            <a:r>
              <a:rPr lang="zh-CN" altLang="en-US" sz="3400" dirty="0" smtClean="0">
                <a:solidFill>
                  <a:srgbClr val="002060"/>
                </a:solidFill>
              </a:rPr>
              <a:t>宝山区国资委、集资委监管企业投资建设工程项目的管理办法</a:t>
            </a:r>
            <a:r>
              <a:rPr lang="en-US" altLang="zh-CN" sz="3400" dirty="0" smtClean="0">
                <a:solidFill>
                  <a:srgbClr val="002060"/>
                </a:solidFill>
              </a:rPr>
              <a:t>》</a:t>
            </a:r>
            <a:r>
              <a:rPr lang="zh-CN" altLang="en-US" sz="3400" dirty="0" smtClean="0">
                <a:solidFill>
                  <a:srgbClr val="002060"/>
                </a:solidFill>
              </a:rPr>
              <a:t>的通知（宝国资委</a:t>
            </a:r>
            <a:r>
              <a:rPr lang="en-US" sz="3400" dirty="0" smtClean="0">
                <a:solidFill>
                  <a:srgbClr val="002060"/>
                </a:solidFill>
              </a:rPr>
              <a:t>[2018]19</a:t>
            </a:r>
            <a:r>
              <a:rPr lang="zh-CN" altLang="en-US" sz="3400" dirty="0" smtClean="0">
                <a:solidFill>
                  <a:srgbClr val="002060"/>
                </a:solidFill>
              </a:rPr>
              <a:t>号）。</a:t>
            </a:r>
          </a:p>
          <a:p>
            <a:pPr algn="just"/>
            <a:r>
              <a:rPr lang="en-US" sz="3400" dirty="0" smtClean="0">
                <a:solidFill>
                  <a:srgbClr val="002060"/>
                </a:solidFill>
              </a:rPr>
              <a:t>5</a:t>
            </a:r>
            <a:r>
              <a:rPr lang="zh-CN" altLang="en-US" sz="3400" dirty="0" smtClean="0">
                <a:solidFill>
                  <a:srgbClr val="002060"/>
                </a:solidFill>
              </a:rPr>
              <a:t>、关于印发</a:t>
            </a:r>
            <a:r>
              <a:rPr lang="en-US" altLang="zh-CN" sz="3400" dirty="0" smtClean="0">
                <a:solidFill>
                  <a:srgbClr val="002060"/>
                </a:solidFill>
              </a:rPr>
              <a:t>《</a:t>
            </a:r>
            <a:r>
              <a:rPr lang="zh-CN" altLang="en-US" sz="3400" dirty="0" smtClean="0">
                <a:solidFill>
                  <a:srgbClr val="002060"/>
                </a:solidFill>
              </a:rPr>
              <a:t>宝山区国资委、集资委直管企业公务车制度改革实施意见</a:t>
            </a:r>
            <a:r>
              <a:rPr lang="en-US" altLang="zh-CN" sz="3400" dirty="0" smtClean="0">
                <a:solidFill>
                  <a:srgbClr val="002060"/>
                </a:solidFill>
              </a:rPr>
              <a:t>》</a:t>
            </a:r>
            <a:r>
              <a:rPr lang="zh-CN" altLang="en-US" sz="3400" dirty="0" smtClean="0">
                <a:solidFill>
                  <a:srgbClr val="002060"/>
                </a:solidFill>
              </a:rPr>
              <a:t>的通知（宝国资委</a:t>
            </a:r>
            <a:r>
              <a:rPr lang="en-US" sz="3400" dirty="0" smtClean="0">
                <a:solidFill>
                  <a:srgbClr val="002060"/>
                </a:solidFill>
              </a:rPr>
              <a:t>[2018]26</a:t>
            </a:r>
            <a:r>
              <a:rPr lang="zh-CN" altLang="en-US" sz="3400" dirty="0" smtClean="0">
                <a:solidFill>
                  <a:srgbClr val="002060"/>
                </a:solidFill>
              </a:rPr>
              <a:t>号）</a:t>
            </a:r>
            <a:endParaRPr lang="zh-CN" altLang="en-US" sz="34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企业应把企业领导人员履职待遇业务支出作为信息公开、厂务公开、司务公开和领导人员年度述职述廉的重要内容，定期在</a:t>
            </a:r>
            <a:r>
              <a:rPr lang="zh-CN" altLang="en-US" sz="2400" u="sng" dirty="0" smtClean="0"/>
              <a:t>适当范围内进行公布</a:t>
            </a:r>
            <a:r>
              <a:rPr lang="zh-CN" altLang="en-US" sz="2400" dirty="0" smtClean="0"/>
              <a:t>，并向职代会报告。</a:t>
            </a:r>
          </a:p>
          <a:p>
            <a:r>
              <a:rPr lang="zh-CN" altLang="en-US" sz="2400" dirty="0" smtClean="0"/>
              <a:t>监事会、审计部门应将合理确定并严格规定企业领导人员履职待遇业务支出情况纳入工作范围，形成企业</a:t>
            </a:r>
            <a:r>
              <a:rPr lang="zh-CN" altLang="en-US" sz="2400" u="sng" dirty="0" smtClean="0"/>
              <a:t>内外部监督</a:t>
            </a:r>
            <a:r>
              <a:rPr lang="zh-CN" altLang="en-US" sz="2400" dirty="0" smtClean="0"/>
              <a:t>合力。</a:t>
            </a:r>
            <a:endParaRPr lang="en-US" altLang="zh-CN" sz="2400" dirty="0" smtClean="0"/>
          </a:p>
          <a:p>
            <a:r>
              <a:rPr lang="zh-CN" altLang="en-US" sz="2400" dirty="0" smtClean="0"/>
              <a:t>各有关部门和企业要建立健全</a:t>
            </a:r>
            <a:r>
              <a:rPr lang="zh-CN" altLang="en-US" sz="2400" u="sng" dirty="0" smtClean="0"/>
              <a:t>责任追究制度</a:t>
            </a:r>
            <a:r>
              <a:rPr lang="zh-CN" altLang="en-US" sz="2400" dirty="0" smtClean="0"/>
              <a:t>，违反者，按管理权限，视情节轻重，给予批评教育、责令作出检查、诫勉谈话、通报批评或调离岗位、责令辞职、免职、降职等处理。</a:t>
            </a:r>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p:txBody>
          <a:bodyPr>
            <a:normAutofit/>
          </a:bodyPr>
          <a:lstStyle/>
          <a:p>
            <a:pPr>
              <a:buNone/>
            </a:pPr>
            <a:r>
              <a:rPr lang="zh-CN" altLang="en-US" sz="2400" dirty="0" smtClean="0"/>
              <a:t>车改：</a:t>
            </a:r>
            <a:endParaRPr lang="en-US" altLang="zh-CN" sz="2400" dirty="0" smtClean="0"/>
          </a:p>
          <a:p>
            <a:r>
              <a:rPr lang="zh-CN" altLang="en-US" sz="2400" dirty="0" smtClean="0"/>
              <a:t>分类分级推进：直管企业领导人员公务交通采取发放公务交通补贴的方式，正职、副职领导人员均不得配备公务用车。根据实际需要保留少量必要的经营和业务保障用车。各级子公司领导班子成员参照执行并从严确定交通补贴标准，合理控制其经营和业务保障用车的数量和配备标准。</a:t>
            </a:r>
          </a:p>
          <a:p>
            <a:r>
              <a:rPr lang="zh-CN" altLang="en-US" sz="2400" dirty="0" smtClean="0"/>
              <a:t>加强公务用车管理：公务车使用记录明细登记制度，纳入年度预算管理。</a:t>
            </a:r>
          </a:p>
          <a:p>
            <a:pPr>
              <a:buNone/>
            </a:pP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142852"/>
            <a:ext cx="8229600" cy="1143000"/>
          </a:xfrm>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a:xfrm>
            <a:off x="500034" y="1357298"/>
            <a:ext cx="8229600" cy="5000660"/>
          </a:xfrm>
        </p:spPr>
        <p:txBody>
          <a:bodyPr>
            <a:noAutofit/>
          </a:bodyPr>
          <a:lstStyle/>
          <a:p>
            <a:pPr>
              <a:buNone/>
            </a:pPr>
            <a:r>
              <a:rPr lang="zh-CN" altLang="en-US" sz="2200" dirty="0" smtClean="0"/>
              <a:t>车改：</a:t>
            </a:r>
            <a:endParaRPr lang="en-US" altLang="zh-CN" sz="2200" dirty="0" smtClean="0"/>
          </a:p>
          <a:p>
            <a:r>
              <a:rPr lang="zh-CN" altLang="en-US" sz="2200" dirty="0" smtClean="0"/>
              <a:t>公务交通补贴 标   准：正职领导人员补贴 标   准为</a:t>
            </a:r>
            <a:r>
              <a:rPr lang="en-US" sz="2200" dirty="0" smtClean="0"/>
              <a:t>3100</a:t>
            </a:r>
            <a:r>
              <a:rPr lang="zh-CN" altLang="en-US" sz="2200" dirty="0" smtClean="0"/>
              <a:t>元</a:t>
            </a:r>
            <a:r>
              <a:rPr lang="en-US" sz="2200" dirty="0" smtClean="0"/>
              <a:t>/</a:t>
            </a:r>
            <a:r>
              <a:rPr lang="zh-CN" altLang="en-US" sz="2200" dirty="0" smtClean="0"/>
              <a:t>月，副职领导人员</a:t>
            </a:r>
            <a:r>
              <a:rPr lang="en-US" sz="2200" dirty="0" smtClean="0"/>
              <a:t>2500</a:t>
            </a:r>
            <a:r>
              <a:rPr lang="zh-CN" altLang="en-US" sz="2200" dirty="0" smtClean="0"/>
              <a:t>元</a:t>
            </a:r>
            <a:r>
              <a:rPr lang="en-US" sz="2200" dirty="0" smtClean="0"/>
              <a:t>/</a:t>
            </a:r>
            <a:r>
              <a:rPr lang="zh-CN" altLang="en-US" sz="2200" dirty="0" smtClean="0"/>
              <a:t>月。长江口股份、吴淞口开发、北翼集团视为一级公司，其正职按照正处级的长江口投控、吴淞口投资、供销社的副职 标   准。宝建、宝房、南大、粮油、宝轻、久安的正职按副职补贴。管理层级为正处级的副职按正职的</a:t>
            </a:r>
            <a:r>
              <a:rPr lang="en-US" sz="2200" dirty="0" smtClean="0"/>
              <a:t>80%</a:t>
            </a:r>
            <a:r>
              <a:rPr lang="zh-CN" altLang="en-US" sz="2200" dirty="0" smtClean="0"/>
              <a:t>享受车贴，部门正职及二级子公司正职按直管企业副职的</a:t>
            </a:r>
            <a:r>
              <a:rPr lang="en-US" sz="2200" dirty="0" smtClean="0"/>
              <a:t>80%</a:t>
            </a:r>
            <a:r>
              <a:rPr lang="zh-CN" altLang="en-US" sz="2200" dirty="0" smtClean="0"/>
              <a:t>享受车贴，部门副职及二级子公司副职按部门正职及二级子公司正职的</a:t>
            </a:r>
            <a:r>
              <a:rPr lang="en-US" sz="2200" dirty="0" smtClean="0"/>
              <a:t>80%</a:t>
            </a:r>
            <a:r>
              <a:rPr lang="zh-CN" altLang="en-US" sz="2200" dirty="0" smtClean="0"/>
              <a:t>享受车贴。二级子公司以下职务不享受车贴。</a:t>
            </a:r>
            <a:r>
              <a:rPr lang="en-US" sz="2200" dirty="0" smtClean="0"/>
              <a:t>2018</a:t>
            </a:r>
            <a:r>
              <a:rPr lang="zh-CN" altLang="en-US" sz="2200" dirty="0" smtClean="0"/>
              <a:t>年</a:t>
            </a:r>
            <a:r>
              <a:rPr lang="en-US" sz="2200" dirty="0" smtClean="0"/>
              <a:t>9</a:t>
            </a:r>
            <a:r>
              <a:rPr lang="zh-CN" altLang="en-US" sz="2200" dirty="0" smtClean="0"/>
              <a:t>月</a:t>
            </a:r>
            <a:r>
              <a:rPr lang="en-US" sz="2200" dirty="0" smtClean="0"/>
              <a:t>1</a:t>
            </a:r>
            <a:r>
              <a:rPr lang="zh-CN" altLang="en-US" sz="2200" dirty="0" smtClean="0"/>
              <a:t>日开始发放，车贴不纳入薪酬统计范围。</a:t>
            </a:r>
          </a:p>
          <a:p>
            <a:r>
              <a:rPr lang="zh-CN" altLang="en-US" sz="2200" dirty="0" smtClean="0"/>
              <a:t>留用公务用车 标   准：长江口投控、吴淞口投资、供销社、宝房、宝建，公司本部留用公务车不超过三辆，二级子公司留用公务车一辆。新宝山、南大、粮油、久安、宝轻，公司本部留用公务车不超过两辆，二级子公司留用公务车一辆。</a:t>
            </a:r>
            <a:endParaRPr lang="zh-CN" altLang="en-US"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normAutofit/>
          </a:bodyPr>
          <a:lstStyle/>
          <a:p>
            <a:r>
              <a:rPr lang="zh-CN" altLang="en-US" sz="4000" dirty="0" smtClean="0"/>
              <a:t>三、履职待遇和业务支出</a:t>
            </a:r>
            <a:endParaRPr lang="zh-CN" altLang="en-US" sz="4000" dirty="0"/>
          </a:p>
        </p:txBody>
      </p:sp>
      <p:sp>
        <p:nvSpPr>
          <p:cNvPr id="3" name="内容占位符 2"/>
          <p:cNvSpPr>
            <a:spLocks noGrp="1"/>
          </p:cNvSpPr>
          <p:nvPr>
            <p:ph idx="1"/>
          </p:nvPr>
        </p:nvSpPr>
        <p:spPr>
          <a:xfrm>
            <a:off x="500034" y="1285860"/>
            <a:ext cx="8229600" cy="4929222"/>
          </a:xfrm>
        </p:spPr>
        <p:txBody>
          <a:bodyPr>
            <a:noAutofit/>
          </a:bodyPr>
          <a:lstStyle/>
          <a:p>
            <a:pPr>
              <a:buNone/>
            </a:pPr>
            <a:r>
              <a:rPr lang="zh-CN" altLang="en-US" sz="2400" dirty="0" smtClean="0"/>
              <a:t>车改：</a:t>
            </a:r>
            <a:endParaRPr lang="en-US" altLang="zh-CN" sz="2400" dirty="0" smtClean="0"/>
          </a:p>
          <a:p>
            <a:r>
              <a:rPr lang="zh-CN" altLang="en-US" sz="2400" dirty="0" smtClean="0"/>
              <a:t>节支率作为公务用车制度改革的评价标准。车改后公务交通年度费用总额不得超过改革前本单位所有公务交通费用年度总额。</a:t>
            </a:r>
          </a:p>
          <a:p>
            <a:r>
              <a:rPr lang="zh-CN" altLang="en-US" sz="2400" dirty="0" smtClean="0"/>
              <a:t>节支率</a:t>
            </a:r>
            <a:r>
              <a:rPr lang="en-US" sz="2400" dirty="0" smtClean="0"/>
              <a:t>=</a:t>
            </a:r>
            <a:r>
              <a:rPr lang="zh-CN" altLang="en-US" sz="2400" dirty="0" smtClean="0"/>
              <a:t>（</a:t>
            </a:r>
            <a:r>
              <a:rPr lang="en-US" sz="2400" dirty="0" smtClean="0"/>
              <a:t>1-</a:t>
            </a:r>
            <a:r>
              <a:rPr lang="zh-CN" altLang="en-US" sz="2400" dirty="0" smtClean="0"/>
              <a:t>改革后公务交通总支出）</a:t>
            </a:r>
            <a:r>
              <a:rPr lang="en-US" sz="2400" dirty="0" smtClean="0"/>
              <a:t>/</a:t>
            </a:r>
            <a:r>
              <a:rPr lang="zh-CN" altLang="en-US" sz="2400" dirty="0" smtClean="0"/>
              <a:t>改革前公务交通总支出</a:t>
            </a:r>
            <a:r>
              <a:rPr lang="en-US" sz="2400" dirty="0" smtClean="0"/>
              <a:t>*100%</a:t>
            </a:r>
            <a:endParaRPr lang="zh-CN" altLang="en-US" sz="2400" dirty="0" smtClean="0"/>
          </a:p>
          <a:p>
            <a:r>
              <a:rPr lang="zh-CN" altLang="en-US" sz="2400" dirty="0" smtClean="0"/>
              <a:t>改革前公务交通总支出</a:t>
            </a:r>
            <a:r>
              <a:rPr lang="en-US" sz="2400" dirty="0" smtClean="0"/>
              <a:t>=</a:t>
            </a:r>
            <a:r>
              <a:rPr lang="zh-CN" altLang="en-US" sz="2400" dirty="0" smtClean="0"/>
              <a:t>公务用车实际更新和新增购置费</a:t>
            </a:r>
            <a:r>
              <a:rPr lang="en-US" sz="2400" dirty="0" smtClean="0"/>
              <a:t>+</a:t>
            </a:r>
            <a:r>
              <a:rPr lang="zh-CN" altLang="en-US" sz="2400" dirty="0" smtClean="0"/>
              <a:t>涉改公务用车运行费用</a:t>
            </a:r>
            <a:r>
              <a:rPr lang="en-US" sz="2400" dirty="0" smtClean="0"/>
              <a:t>+</a:t>
            </a:r>
            <a:r>
              <a:rPr lang="zh-CN" altLang="en-US" sz="2400" dirty="0" smtClean="0"/>
              <a:t>司勤人员开支</a:t>
            </a:r>
            <a:r>
              <a:rPr lang="en-US" sz="2400" dirty="0" smtClean="0"/>
              <a:t>+</a:t>
            </a:r>
            <a:r>
              <a:rPr lang="zh-CN" altLang="en-US" sz="2400" dirty="0" smtClean="0"/>
              <a:t>已实行车改部门交通补贴</a:t>
            </a:r>
            <a:r>
              <a:rPr lang="en-US" sz="2400" dirty="0" smtClean="0"/>
              <a:t>+</a:t>
            </a:r>
            <a:r>
              <a:rPr lang="zh-CN" altLang="en-US" sz="2400" dirty="0" smtClean="0"/>
              <a:t>其他相关支出</a:t>
            </a:r>
          </a:p>
          <a:p>
            <a:r>
              <a:rPr lang="zh-CN" altLang="en-US" sz="2400" dirty="0" smtClean="0"/>
              <a:t>改革后公务交通总支出</a:t>
            </a:r>
            <a:r>
              <a:rPr lang="en-US" sz="2400" dirty="0" smtClean="0"/>
              <a:t>=</a:t>
            </a:r>
            <a:r>
              <a:rPr lang="zh-CN" altLang="en-US" sz="2400" dirty="0" smtClean="0"/>
              <a:t>改革后公务交通补贴支出和公务交通费报销总额</a:t>
            </a:r>
            <a:r>
              <a:rPr lang="en-US" sz="2400" dirty="0" smtClean="0"/>
              <a:t>+</a:t>
            </a:r>
            <a:r>
              <a:rPr lang="zh-CN" altLang="en-US" sz="2400" dirty="0" smtClean="0"/>
              <a:t>保留车辆运行费和平均年更新车辆购置费</a:t>
            </a:r>
            <a:r>
              <a:rPr lang="en-US" sz="2400" dirty="0" smtClean="0"/>
              <a:t>+</a:t>
            </a:r>
            <a:r>
              <a:rPr lang="zh-CN" altLang="en-US" sz="2400" dirty="0" smtClean="0"/>
              <a:t>保留司勤人员支出</a:t>
            </a:r>
            <a:r>
              <a:rPr lang="en-US" sz="2400" dirty="0" smtClean="0"/>
              <a:t>+</a:t>
            </a:r>
            <a:r>
              <a:rPr lang="zh-CN" altLang="en-US" sz="2400" dirty="0" smtClean="0"/>
              <a:t>其他相关支出</a:t>
            </a:r>
            <a:endParaRPr lang="zh-CN"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四、投融资</a:t>
            </a:r>
            <a:endParaRPr lang="zh-CN" altLang="en-US" dirty="0"/>
          </a:p>
        </p:txBody>
      </p:sp>
      <p:sp>
        <p:nvSpPr>
          <p:cNvPr id="3" name="内容占位符 2"/>
          <p:cNvSpPr>
            <a:spLocks noGrp="1"/>
          </p:cNvSpPr>
          <p:nvPr>
            <p:ph idx="1"/>
          </p:nvPr>
        </p:nvSpPr>
        <p:spPr/>
        <p:txBody>
          <a:bodyPr>
            <a:normAutofit/>
          </a:bodyPr>
          <a:lstStyle/>
          <a:p>
            <a:pPr>
              <a:buNone/>
            </a:pPr>
            <a:r>
              <a:rPr lang="zh-CN" altLang="en-US" sz="2400" dirty="0" smtClean="0"/>
              <a:t>涉及文件：</a:t>
            </a:r>
            <a:endParaRPr lang="en-US" altLang="zh-CN" sz="2400" dirty="0" smtClean="0"/>
          </a:p>
          <a:p>
            <a:r>
              <a:rPr lang="zh-CN" altLang="en-US" sz="2400" dirty="0" smtClean="0"/>
              <a:t>关于印发</a:t>
            </a:r>
            <a:r>
              <a:rPr lang="en-US" altLang="zh-CN" sz="2400" dirty="0" smtClean="0"/>
              <a:t>《</a:t>
            </a:r>
            <a:r>
              <a:rPr lang="zh-CN" altLang="en-US" sz="2400" dirty="0" smtClean="0"/>
              <a:t>宝山区国资委、集资委系统国有、集体企业投融资监督管理实施办法</a:t>
            </a:r>
            <a:r>
              <a:rPr lang="en-US" altLang="zh-CN" sz="2400" dirty="0" smtClean="0"/>
              <a:t>》</a:t>
            </a:r>
            <a:r>
              <a:rPr lang="zh-CN" altLang="en-US" sz="2400" dirty="0" smtClean="0"/>
              <a:t>的通知（宝国资委</a:t>
            </a:r>
            <a:r>
              <a:rPr lang="en-US" sz="2400" dirty="0" smtClean="0"/>
              <a:t>[2018]13</a:t>
            </a:r>
            <a:r>
              <a:rPr lang="zh-CN" altLang="en-US" sz="2400" dirty="0" smtClean="0"/>
              <a:t>号）</a:t>
            </a:r>
            <a:endParaRPr lang="en-US" altLang="zh-CN" sz="2400" dirty="0" smtClean="0"/>
          </a:p>
          <a:p>
            <a:pPr>
              <a:buNone/>
            </a:pPr>
            <a:endParaRPr lang="en-US" altLang="zh-CN" sz="2400" dirty="0" smtClean="0"/>
          </a:p>
          <a:p>
            <a:pPr>
              <a:buNone/>
            </a:pPr>
            <a:r>
              <a:rPr lang="zh-CN" altLang="en-US" sz="2400" dirty="0" smtClean="0"/>
              <a:t>文件适用范围：</a:t>
            </a:r>
            <a:r>
              <a:rPr lang="en-US" sz="2400" dirty="0" smtClean="0"/>
              <a:t>1</a:t>
            </a:r>
            <a:r>
              <a:rPr lang="zh-CN" altLang="en-US" sz="2400" dirty="0" smtClean="0"/>
              <a:t>、区国资委、集资委履行出资人职责的企业，包括出资监管、监管、委托监管的国有、集体企业；</a:t>
            </a:r>
            <a:r>
              <a:rPr lang="en-US" sz="2400" dirty="0" smtClean="0"/>
              <a:t>2</a:t>
            </a:r>
            <a:r>
              <a:rPr lang="zh-CN" altLang="en-US" sz="2400" dirty="0" smtClean="0"/>
              <a:t>、区国资委、集资委及区国有独资公司控股</a:t>
            </a:r>
            <a:r>
              <a:rPr lang="en-US" sz="2400" dirty="0" smtClean="0"/>
              <a:t>50%</a:t>
            </a:r>
            <a:r>
              <a:rPr lang="zh-CN" altLang="en-US" sz="2400" dirty="0" smtClean="0"/>
              <a:t>以上的控股企业、区国资委归口管理的其他单位；</a:t>
            </a:r>
            <a:r>
              <a:rPr lang="en-US" sz="2400" dirty="0" smtClean="0"/>
              <a:t>3</a:t>
            </a:r>
            <a:r>
              <a:rPr lang="zh-CN" altLang="en-US" sz="2400" dirty="0" smtClean="0"/>
              <a:t>、上述企业所属的全资子公司和控股子公司。</a:t>
            </a:r>
            <a:endParaRPr lang="en-US" altLang="zh-CN" sz="2400" dirty="0" smtClean="0"/>
          </a:p>
          <a:p>
            <a:pPr>
              <a:buNone/>
            </a:pPr>
            <a:endParaRPr lang="en-US" altLang="zh-CN" sz="2400" dirty="0" smtClean="0"/>
          </a:p>
          <a:p>
            <a:pPr>
              <a:buNone/>
            </a:pPr>
            <a:r>
              <a:rPr lang="zh-CN" altLang="en-US" sz="2400" dirty="0" smtClean="0"/>
              <a:t>文件有效期：</a:t>
            </a:r>
            <a:r>
              <a:rPr lang="en-US" sz="2400" dirty="0" smtClean="0"/>
              <a:t>2018-5-3</a:t>
            </a:r>
            <a:r>
              <a:rPr lang="zh-CN" altLang="en-US" sz="2400" dirty="0" smtClean="0"/>
              <a:t>至</a:t>
            </a:r>
            <a:r>
              <a:rPr lang="en-US" sz="2400" dirty="0" smtClean="0"/>
              <a:t>2023-5-2</a:t>
            </a:r>
            <a:endParaRPr lang="zh-CN" alt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四、投融资</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投融资事项和行为：（</a:t>
            </a:r>
            <a:r>
              <a:rPr lang="en-US" sz="2400" dirty="0" smtClean="0"/>
              <a:t>1</a:t>
            </a:r>
            <a:r>
              <a:rPr lang="zh-CN" altLang="en-US" sz="2400" dirty="0" smtClean="0"/>
              <a:t>）对外投资、（</a:t>
            </a:r>
            <a:r>
              <a:rPr lang="en-US" sz="2400" dirty="0" smtClean="0"/>
              <a:t>2</a:t>
            </a:r>
            <a:r>
              <a:rPr lang="zh-CN" altLang="en-US" sz="2400" dirty="0" smtClean="0"/>
              <a:t>）固定资产、（</a:t>
            </a:r>
            <a:r>
              <a:rPr lang="en-US" sz="2400" dirty="0" smtClean="0"/>
              <a:t>3</a:t>
            </a:r>
            <a:r>
              <a:rPr lang="zh-CN" altLang="en-US" sz="2400" dirty="0" smtClean="0"/>
              <a:t>）金融资产、（</a:t>
            </a:r>
            <a:r>
              <a:rPr lang="en-US" sz="2400" dirty="0" smtClean="0"/>
              <a:t>4</a:t>
            </a:r>
            <a:r>
              <a:rPr lang="zh-CN" altLang="en-US" sz="2400" dirty="0" smtClean="0"/>
              <a:t>）其他投资、（</a:t>
            </a:r>
            <a:r>
              <a:rPr lang="en-US" sz="2400" dirty="0" smtClean="0"/>
              <a:t>5</a:t>
            </a:r>
            <a:r>
              <a:rPr lang="zh-CN" altLang="en-US" sz="2400" dirty="0" smtClean="0"/>
              <a:t>）各类融资事项</a:t>
            </a:r>
          </a:p>
          <a:p>
            <a:r>
              <a:rPr lang="zh-CN" altLang="en-US" sz="2400" dirty="0" smtClean="0"/>
              <a:t>投融资符合国资布局和结构调整方向、投融资规模与资产规模、负债水平、筹资能力相适应，形成可行性论证报告，建立风险管理体系。</a:t>
            </a:r>
          </a:p>
          <a:p>
            <a:r>
              <a:rPr lang="zh-CN" altLang="en-US" sz="2400" dirty="0" smtClean="0"/>
              <a:t>金融投资资金来源规范，不得融资、挪用专项来投资，严格限制期货、股票投资和委托理财，适度控制购买债券和基金。</a:t>
            </a:r>
          </a:p>
          <a:p>
            <a:r>
              <a:rPr lang="zh-CN" altLang="en-US" sz="2400" dirty="0" smtClean="0"/>
              <a:t>出资人派出董事向出资人报告投融资管理情况，企业监事会监督检查并向国资委报告</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四、投融资</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主业投资</a:t>
            </a:r>
            <a:r>
              <a:rPr lang="zh-CN" altLang="en-US" sz="2400" u="sng" dirty="0" smtClean="0"/>
              <a:t>核准备案</a:t>
            </a:r>
            <a:r>
              <a:rPr lang="zh-CN" altLang="en-US" sz="2400" dirty="0" smtClean="0"/>
              <a:t>采取限额管理：</a:t>
            </a:r>
            <a:r>
              <a:rPr lang="en-US" sz="2400" dirty="0" smtClean="0"/>
              <a:t>2000</a:t>
            </a:r>
            <a:r>
              <a:rPr lang="zh-CN" altLang="en-US" sz="2400" dirty="0" smtClean="0"/>
              <a:t>万元以下企业董事会决策完成</a:t>
            </a:r>
            <a:r>
              <a:rPr lang="en-US" sz="2400" dirty="0" smtClean="0"/>
              <a:t>15</a:t>
            </a:r>
            <a:r>
              <a:rPr lang="zh-CN" altLang="en-US" sz="2400" dirty="0" smtClean="0"/>
              <a:t>日内报备案；</a:t>
            </a:r>
            <a:r>
              <a:rPr lang="en-US" sz="2400" dirty="0" smtClean="0"/>
              <a:t>2000-10000</a:t>
            </a:r>
            <a:r>
              <a:rPr lang="zh-CN" altLang="en-US" sz="2400" dirty="0" smtClean="0"/>
              <a:t>万元企业董事会决策后报核准；</a:t>
            </a:r>
            <a:r>
              <a:rPr lang="en-US" sz="2400" dirty="0" smtClean="0"/>
              <a:t>10000</a:t>
            </a:r>
            <a:r>
              <a:rPr lang="zh-CN" altLang="en-US" sz="2400" dirty="0" smtClean="0"/>
              <a:t>万元以上企业董事会决策后报国资委转报区政府审批。同一事项不得分拆核备，超限必须报核报批。</a:t>
            </a:r>
          </a:p>
          <a:p>
            <a:r>
              <a:rPr lang="zh-CN" altLang="en-US" sz="2400" dirty="0" smtClean="0"/>
              <a:t>计划投资额超过企业净资产</a:t>
            </a:r>
            <a:r>
              <a:rPr lang="en-US" sz="2400" dirty="0" smtClean="0"/>
              <a:t>50%</a:t>
            </a:r>
            <a:r>
              <a:rPr lang="zh-CN" altLang="en-US" sz="2400" dirty="0" smtClean="0"/>
              <a:t>的投资事项和行为，经董事会决策后报国资委核准。</a:t>
            </a:r>
            <a:endParaRPr lang="en-US" altLang="zh-CN" sz="2400" dirty="0" smtClean="0"/>
          </a:p>
          <a:p>
            <a:r>
              <a:rPr lang="zh-CN" altLang="en-US" sz="2400" dirty="0" smtClean="0"/>
              <a:t>非主业按照一事一报原则，经董事会决策后报国资委核准。</a:t>
            </a:r>
            <a:endParaRPr lang="en-US" altLang="zh-CN" sz="2400" dirty="0" smtClean="0"/>
          </a:p>
          <a:p>
            <a:r>
              <a:rPr lang="zh-CN" altLang="en-US" sz="2400" dirty="0" smtClean="0"/>
              <a:t>企业应编制年度投资计划报备案，与年度财务预算相衔接。</a:t>
            </a:r>
            <a:endParaRPr lang="en-US" altLang="zh-CN" sz="2400" dirty="0" smtClean="0"/>
          </a:p>
          <a:p>
            <a:r>
              <a:rPr lang="zh-CN" altLang="en-US" sz="2400" dirty="0" smtClean="0"/>
              <a:t>已完成投资项目有选择分类开展稽查、审计、后评估。</a:t>
            </a:r>
            <a:endParaRPr lang="zh-CN" alt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四、投融资</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投融资平台：上海宝山国资产业发展有限公司（暂定名），为国资系统融资发挥统筹、储备、调节作用。</a:t>
            </a:r>
          </a:p>
          <a:p>
            <a:r>
              <a:rPr lang="zh-CN" altLang="en-US" sz="2400" dirty="0" smtClean="0"/>
              <a:t>融资</a:t>
            </a:r>
            <a:r>
              <a:rPr lang="zh-CN" altLang="en-US" sz="2400" u="sng" dirty="0" smtClean="0"/>
              <a:t>核准备案</a:t>
            </a:r>
            <a:r>
              <a:rPr lang="zh-CN" altLang="en-US" sz="2400" dirty="0" smtClean="0"/>
              <a:t>限额管理：融资</a:t>
            </a:r>
            <a:r>
              <a:rPr lang="en-US" sz="2400" dirty="0" smtClean="0"/>
              <a:t>5000</a:t>
            </a:r>
            <a:r>
              <a:rPr lang="zh-CN" altLang="en-US" sz="2400" dirty="0" smtClean="0"/>
              <a:t>万元以下董事会决策后</a:t>
            </a:r>
            <a:r>
              <a:rPr lang="en-US" sz="2400" dirty="0" smtClean="0"/>
              <a:t>15</a:t>
            </a:r>
            <a:r>
              <a:rPr lang="zh-CN" altLang="en-US" sz="2400" dirty="0" smtClean="0"/>
              <a:t>日内报备案；</a:t>
            </a:r>
            <a:r>
              <a:rPr lang="en-US" sz="2400" dirty="0" smtClean="0"/>
              <a:t>5000-20000</a:t>
            </a:r>
            <a:r>
              <a:rPr lang="zh-CN" altLang="en-US" sz="2400" dirty="0" smtClean="0"/>
              <a:t>万元董事会决策后报核准；</a:t>
            </a:r>
            <a:r>
              <a:rPr lang="en-US" sz="2400" dirty="0" smtClean="0"/>
              <a:t>20000</a:t>
            </a:r>
            <a:r>
              <a:rPr lang="zh-CN" altLang="en-US" sz="2400" dirty="0" smtClean="0"/>
              <a:t>万元以上董事会决策后报国资委转区政府审批。企业集团全年累计融资超过</a:t>
            </a:r>
            <a:r>
              <a:rPr lang="en-US" sz="2400" dirty="0" smtClean="0"/>
              <a:t>30000</a:t>
            </a:r>
            <a:r>
              <a:rPr lang="zh-CN" altLang="en-US" sz="2400" dirty="0" smtClean="0"/>
              <a:t>万元董事会决策报核准。</a:t>
            </a:r>
          </a:p>
          <a:p>
            <a:r>
              <a:rPr lang="zh-CN" altLang="en-US" sz="2400" dirty="0" smtClean="0"/>
              <a:t>同一事项融资不分拆，超限须报核批。</a:t>
            </a:r>
          </a:p>
          <a:p>
            <a:r>
              <a:rPr lang="zh-CN" altLang="en-US" sz="2400" dirty="0" smtClean="0"/>
              <a:t>企业应编制年度融资计划报备案。</a:t>
            </a:r>
            <a:endParaRPr lang="zh-CN" alt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a:bodyPr>
          <a:lstStyle/>
          <a:p>
            <a:pPr>
              <a:buNone/>
            </a:pPr>
            <a:r>
              <a:rPr lang="zh-CN" altLang="en-US" sz="2400" dirty="0" smtClean="0"/>
              <a:t>涉及两个文件：</a:t>
            </a:r>
            <a:endParaRPr lang="en-US" altLang="zh-CN" sz="2400" dirty="0" smtClean="0"/>
          </a:p>
          <a:p>
            <a:pPr>
              <a:buNone/>
            </a:pPr>
            <a:r>
              <a:rPr lang="zh-CN" altLang="en-US" sz="2400" dirty="0" smtClean="0"/>
              <a:t>关于印发</a:t>
            </a:r>
            <a:r>
              <a:rPr lang="en-US" altLang="zh-CN" sz="2400" dirty="0" smtClean="0"/>
              <a:t>《</a:t>
            </a:r>
            <a:r>
              <a:rPr lang="zh-CN" altLang="en-US" sz="2400" dirty="0" smtClean="0"/>
              <a:t>宝山区国资委、集资委监管企业投资建设工程项目的管理办法</a:t>
            </a:r>
            <a:r>
              <a:rPr lang="en-US" altLang="zh-CN" sz="2400" dirty="0" smtClean="0"/>
              <a:t>》</a:t>
            </a:r>
            <a:r>
              <a:rPr lang="zh-CN" altLang="en-US" sz="2400" dirty="0" smtClean="0"/>
              <a:t>的通知（宝国资委</a:t>
            </a:r>
            <a:r>
              <a:rPr lang="en-US" sz="2400" dirty="0" smtClean="0"/>
              <a:t>[2018]19</a:t>
            </a:r>
            <a:r>
              <a:rPr lang="zh-CN" altLang="en-US" sz="2400" dirty="0" smtClean="0"/>
              <a:t>号）</a:t>
            </a:r>
            <a:endParaRPr lang="en-US" altLang="zh-CN" sz="2400" dirty="0" smtClean="0"/>
          </a:p>
          <a:p>
            <a:pPr>
              <a:buNone/>
            </a:pPr>
            <a:r>
              <a:rPr lang="zh-CN" altLang="en-US" sz="2400" dirty="0" smtClean="0"/>
              <a:t>关于印发</a:t>
            </a:r>
            <a:r>
              <a:rPr lang="en-US" altLang="zh-CN" sz="2400" dirty="0" smtClean="0"/>
              <a:t>《</a:t>
            </a:r>
            <a:r>
              <a:rPr lang="zh-CN" altLang="en-US" sz="2400" dirty="0" smtClean="0"/>
              <a:t>宝山区国资委、集资委关于进一步加强监管企业出租出借房屋及经营场所管理的实施意见</a:t>
            </a:r>
            <a:r>
              <a:rPr lang="en-US" altLang="zh-CN" sz="2400" dirty="0" smtClean="0"/>
              <a:t>》</a:t>
            </a:r>
            <a:r>
              <a:rPr lang="zh-CN" altLang="en-US" sz="2400" dirty="0" smtClean="0"/>
              <a:t>的通知（宝国资委</a:t>
            </a:r>
            <a:r>
              <a:rPr lang="en-US" sz="2400" dirty="0" smtClean="0"/>
              <a:t>[2018]11</a:t>
            </a:r>
            <a:r>
              <a:rPr lang="zh-CN" altLang="en-US" sz="2400" dirty="0" smtClean="0"/>
              <a:t>号）</a:t>
            </a:r>
            <a:endParaRPr lang="en-US" altLang="zh-CN" sz="2400" dirty="0" smtClean="0"/>
          </a:p>
          <a:p>
            <a:pPr>
              <a:buNone/>
            </a:pPr>
            <a:r>
              <a:rPr lang="zh-CN" altLang="en-US" sz="2400" dirty="0" smtClean="0"/>
              <a:t>文件适用范围：</a:t>
            </a:r>
            <a:r>
              <a:rPr lang="en-US" sz="2400" dirty="0" smtClean="0"/>
              <a:t>1</a:t>
            </a:r>
            <a:r>
              <a:rPr lang="zh-CN" altLang="en-US" sz="2400" dirty="0" smtClean="0"/>
              <a:t>、区国资委、集资委履行出资人职责的企业，包括出资监管、监管、委托监管的国有、集体企业；</a:t>
            </a:r>
            <a:r>
              <a:rPr lang="en-US" sz="2400" dirty="0" smtClean="0"/>
              <a:t>2</a:t>
            </a:r>
            <a:r>
              <a:rPr lang="zh-CN" altLang="en-US" sz="2400" dirty="0" smtClean="0"/>
              <a:t>、区国资委、集资委及区国有独资公司控股</a:t>
            </a:r>
            <a:r>
              <a:rPr lang="en-US" sz="2400" dirty="0" smtClean="0"/>
              <a:t>50%</a:t>
            </a:r>
            <a:r>
              <a:rPr lang="zh-CN" altLang="en-US" sz="2400" dirty="0" smtClean="0"/>
              <a:t>以上的控股企业、区国资委归口管理的其他单位；</a:t>
            </a:r>
            <a:r>
              <a:rPr lang="en-US" sz="2400" dirty="0" smtClean="0"/>
              <a:t>3</a:t>
            </a:r>
            <a:r>
              <a:rPr lang="zh-CN" altLang="en-US" sz="2400" dirty="0" smtClean="0"/>
              <a:t>、上述企业所属的全资子公司和控股子公司</a:t>
            </a:r>
            <a:endParaRPr lang="en-US" altLang="zh-CN" sz="2400" dirty="0" smtClean="0"/>
          </a:p>
          <a:p>
            <a:pPr>
              <a:buNone/>
            </a:pPr>
            <a:endParaRPr lang="en-US" altLang="zh-CN" sz="2400" dirty="0" smtClean="0"/>
          </a:p>
          <a:p>
            <a:pPr>
              <a:buNone/>
            </a:pPr>
            <a:endParaRPr lang="zh-CN" alt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a:bodyPr>
          <a:lstStyle/>
          <a:p>
            <a:pPr>
              <a:buNone/>
            </a:pPr>
            <a:r>
              <a:rPr lang="zh-CN" altLang="en-US" sz="2600" dirty="0" smtClean="0"/>
              <a:t>建设工程项目国资委监管职责：组织建立五库</a:t>
            </a:r>
          </a:p>
          <a:p>
            <a:pPr>
              <a:buNone/>
            </a:pPr>
            <a:r>
              <a:rPr lang="en-US" sz="2600" dirty="0" smtClean="0"/>
              <a:t>1</a:t>
            </a:r>
            <a:r>
              <a:rPr lang="zh-CN" altLang="en-US" sz="2600" dirty="0" smtClean="0"/>
              <a:t>、建设工程项目可行性报告评审咨询服务机构入围备选库</a:t>
            </a:r>
          </a:p>
          <a:p>
            <a:pPr>
              <a:buNone/>
            </a:pPr>
            <a:r>
              <a:rPr lang="en-US" sz="2600" dirty="0" smtClean="0"/>
              <a:t>2</a:t>
            </a:r>
            <a:r>
              <a:rPr lang="zh-CN" altLang="en-US" sz="2600" dirty="0" smtClean="0"/>
              <a:t>、建设工程项目招标代理服务机构入围备选库</a:t>
            </a:r>
          </a:p>
          <a:p>
            <a:pPr>
              <a:buNone/>
            </a:pPr>
            <a:r>
              <a:rPr lang="en-US" sz="2600" dirty="0" smtClean="0"/>
              <a:t>3</a:t>
            </a:r>
            <a:r>
              <a:rPr lang="zh-CN" altLang="en-US" sz="2600" dirty="0" smtClean="0"/>
              <a:t>、小型建设工程项目施工企业入围备选库</a:t>
            </a:r>
          </a:p>
          <a:p>
            <a:pPr>
              <a:buNone/>
            </a:pPr>
            <a:r>
              <a:rPr lang="en-US" sz="2600" dirty="0" smtClean="0"/>
              <a:t>4</a:t>
            </a:r>
            <a:r>
              <a:rPr lang="zh-CN" altLang="en-US" sz="2600" dirty="0" smtClean="0"/>
              <a:t>、建设工程项目投资监理服务机构入围备选库</a:t>
            </a:r>
          </a:p>
          <a:p>
            <a:pPr>
              <a:buNone/>
            </a:pPr>
            <a:r>
              <a:rPr lang="en-US" sz="2600" dirty="0" smtClean="0"/>
              <a:t>5</a:t>
            </a:r>
            <a:r>
              <a:rPr lang="zh-CN" altLang="en-US" sz="2600" dirty="0" smtClean="0"/>
              <a:t>、建设工程审计服务机构入围备选库</a:t>
            </a:r>
          </a:p>
          <a:p>
            <a:pPr>
              <a:buNone/>
            </a:pP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一、内部控制及要素</a:t>
            </a:r>
            <a:endParaRPr lang="zh-CN" altLang="en-US" sz="4000" dirty="0"/>
          </a:p>
        </p:txBody>
      </p:sp>
      <p:sp>
        <p:nvSpPr>
          <p:cNvPr id="3" name="内容占位符 2"/>
          <p:cNvSpPr>
            <a:spLocks noGrp="1"/>
          </p:cNvSpPr>
          <p:nvPr>
            <p:ph idx="1"/>
          </p:nvPr>
        </p:nvSpPr>
        <p:spPr/>
        <p:txBody>
          <a:bodyPr>
            <a:normAutofit/>
          </a:bodyPr>
          <a:lstStyle/>
          <a:p>
            <a:r>
              <a:rPr lang="zh-CN" altLang="en-US" sz="2800" dirty="0" smtClean="0"/>
              <a:t>内部控制，是由企业董事会、监事会、经理层和全体员工实施的、旨在实现控制目标的过程。</a:t>
            </a:r>
            <a:endParaRPr lang="en-US" altLang="zh-CN" sz="2800" dirty="0" smtClean="0"/>
          </a:p>
          <a:p>
            <a:pPr>
              <a:buNone/>
            </a:pPr>
            <a:r>
              <a:rPr lang="en-US" altLang="zh-CN" sz="2800" dirty="0" smtClean="0"/>
              <a:t>    (</a:t>
            </a:r>
            <a:r>
              <a:rPr lang="zh-CN" altLang="en-US" sz="2800" dirty="0" smtClean="0"/>
              <a:t>是全面、全员、全过程控制</a:t>
            </a:r>
            <a:r>
              <a:rPr lang="en-US" altLang="zh-CN" sz="2800" dirty="0" smtClean="0"/>
              <a:t>)</a:t>
            </a:r>
          </a:p>
          <a:p>
            <a:endParaRPr lang="en-US" altLang="zh-CN" sz="2800" dirty="0" smtClean="0"/>
          </a:p>
          <a:p>
            <a:r>
              <a:rPr lang="zh-CN" altLang="en-US" sz="2800" dirty="0" smtClean="0"/>
              <a:t>内部控制的目标是合理保证企业经营管理合法合规、资产安全、财务报告及相关信息真实完整，提高经营效率和效果，促进企业实现发展战略。</a:t>
            </a:r>
          </a:p>
          <a:p>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fontScale="92500" lnSpcReduction="10000"/>
          </a:bodyPr>
          <a:lstStyle/>
          <a:p>
            <a:r>
              <a:rPr lang="zh-CN" altLang="en-US" sz="2800" dirty="0" smtClean="0"/>
              <a:t>总投资额在</a:t>
            </a:r>
            <a:r>
              <a:rPr lang="en-US" sz="2800" dirty="0" smtClean="0"/>
              <a:t>400</a:t>
            </a:r>
            <a:r>
              <a:rPr lang="zh-CN" altLang="en-US" sz="2800" dirty="0" smtClean="0"/>
              <a:t>万元以下的建设项目：选择施工单位由企业按决策程序实施集团决策，优先考虑宝建集团、宝房集团，工程复杂决策困难时国资委参与决策。</a:t>
            </a:r>
          </a:p>
          <a:p>
            <a:r>
              <a:rPr lang="zh-CN" altLang="en-US" sz="2800" dirty="0" smtClean="0"/>
              <a:t>总投资额在</a:t>
            </a:r>
            <a:r>
              <a:rPr lang="en-US" sz="2800" dirty="0" smtClean="0"/>
              <a:t>400</a:t>
            </a:r>
            <a:r>
              <a:rPr lang="zh-CN" altLang="en-US" sz="2800" dirty="0" smtClean="0"/>
              <a:t>万元以上的建设项目：招投标模式为三结合：工程总承包、工程一体化、三重一大制度要求相结合。选择施工单位由企业商区国资委后按决策程序集体决策，优先选择宝建集团、宝房集团。供销合作总社</a:t>
            </a:r>
            <a:r>
              <a:rPr lang="en-US" sz="2800" dirty="0" smtClean="0"/>
              <a:t>400</a:t>
            </a:r>
            <a:r>
              <a:rPr lang="zh-CN" altLang="en-US" sz="2800" dirty="0" smtClean="0"/>
              <a:t>万元以上项目可采取邀标形式选择施工企业，优先选择宝建、宝房。</a:t>
            </a:r>
          </a:p>
          <a:p>
            <a:r>
              <a:rPr lang="zh-CN" altLang="en-US" sz="2800" dirty="0" smtClean="0"/>
              <a:t>代建公司上海宝腾工程建设管理有限公司是系统内专业代建，涉及代建原则上由宝腾负债实施。</a:t>
            </a:r>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建设工程项目必须符合规划和土地属性。</a:t>
            </a:r>
          </a:p>
          <a:p>
            <a:r>
              <a:rPr lang="zh-CN" altLang="en-US" sz="2400" dirty="0" smtClean="0"/>
              <a:t>区国资委建立项目储备库，经批准的项目入库，作为编制年度计划和审批项目的重要依据。总投资额</a:t>
            </a:r>
            <a:r>
              <a:rPr lang="en-US" sz="2400" dirty="0" smtClean="0"/>
              <a:t>50</a:t>
            </a:r>
            <a:r>
              <a:rPr lang="zh-CN" altLang="en-US" sz="2400" dirty="0" smtClean="0"/>
              <a:t>万元以下项目不入库，年末</a:t>
            </a:r>
            <a:r>
              <a:rPr lang="en-US" sz="2400" dirty="0" smtClean="0"/>
              <a:t>15</a:t>
            </a:r>
            <a:r>
              <a:rPr lang="zh-CN" altLang="en-US" sz="2400" dirty="0" smtClean="0"/>
              <a:t>日内编制项目实施清单报备。</a:t>
            </a:r>
          </a:p>
          <a:p>
            <a:r>
              <a:rPr lang="zh-CN" altLang="en-US" sz="2400" dirty="0" smtClean="0"/>
              <a:t>企业按规划编制年度项目实施计划，经三会（党委会、董事会、股东会）等法定程序后</a:t>
            </a:r>
            <a:r>
              <a:rPr lang="en-US" sz="2400" dirty="0" smtClean="0"/>
              <a:t>15</a:t>
            </a:r>
            <a:r>
              <a:rPr lang="zh-CN" altLang="en-US" sz="2400" dirty="0" smtClean="0"/>
              <a:t>日内报备。项目必须按程序办理审批审查手续（立项、土地、规划、环保、可研报告、初步设计、概算预算、招标、施工许可、决算审计）。企业严格按照批准的投资计划建设，禁止边勘察边设计边施工。</a:t>
            </a:r>
            <a:endParaRPr lang="zh-CN"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fontScale="85000" lnSpcReduction="20000"/>
          </a:bodyPr>
          <a:lstStyle/>
          <a:p>
            <a:r>
              <a:rPr lang="zh-CN" altLang="en-US" sz="2800" dirty="0" smtClean="0"/>
              <a:t>谁建设谁负责</a:t>
            </a:r>
          </a:p>
          <a:p>
            <a:r>
              <a:rPr lang="zh-CN" altLang="en-US" sz="2800" dirty="0" smtClean="0"/>
              <a:t>可研报告、能评报告委托中介机构编制，项目建议书和申请报告企业自行编制。区国资委在可研报告评审机构备选库中选择。可研报告估算投资额和初步设计项目概算差额不大于</a:t>
            </a:r>
            <a:r>
              <a:rPr lang="en-US" sz="2800" dirty="0" smtClean="0"/>
              <a:t>10%</a:t>
            </a:r>
            <a:r>
              <a:rPr lang="zh-CN" altLang="en-US" sz="2800" dirty="0" smtClean="0"/>
              <a:t>，否则需报核准或备案。</a:t>
            </a:r>
          </a:p>
          <a:p>
            <a:r>
              <a:rPr lang="zh-CN" altLang="en-US" sz="2800" dirty="0" smtClean="0"/>
              <a:t>必须招标情形：施工单项合同估算</a:t>
            </a:r>
            <a:r>
              <a:rPr lang="en-US" sz="2800" dirty="0" smtClean="0"/>
              <a:t>400</a:t>
            </a:r>
            <a:r>
              <a:rPr lang="zh-CN" altLang="en-US" sz="2800" dirty="0" smtClean="0"/>
              <a:t>万元以上；重要设备材料采购单项合同估算</a:t>
            </a:r>
            <a:r>
              <a:rPr lang="en-US" sz="2800" dirty="0" smtClean="0"/>
              <a:t>200</a:t>
            </a:r>
            <a:r>
              <a:rPr lang="zh-CN" altLang="en-US" sz="2800" dirty="0" smtClean="0"/>
              <a:t>万元以上；勘察、设计、监理单项合同估算</a:t>
            </a:r>
            <a:r>
              <a:rPr lang="en-US" sz="2800" dirty="0" smtClean="0"/>
              <a:t>100</a:t>
            </a:r>
            <a:r>
              <a:rPr lang="zh-CN" altLang="en-US" sz="2800" dirty="0" smtClean="0"/>
              <a:t>万元以上；同一项目合并的上述合同估算合计达上述标准。不得拆分规避招标。划分标段招标应按经批准的招标方式分布招标。解除工程合同或监理委托合同未完工工程量达到规定的应招标。招标代理在备选库中选择。</a:t>
            </a:r>
          </a:p>
          <a:p>
            <a:r>
              <a:rPr lang="zh-CN" altLang="en-US" sz="2800" dirty="0" smtClean="0"/>
              <a:t>施工单项合同估算</a:t>
            </a:r>
            <a:r>
              <a:rPr lang="en-US" sz="2800" dirty="0" smtClean="0"/>
              <a:t>400</a:t>
            </a:r>
            <a:r>
              <a:rPr lang="zh-CN" altLang="en-US" sz="2800" dirty="0" smtClean="0"/>
              <a:t>万元以下，在施工企业备选库中选择。</a:t>
            </a:r>
          </a:p>
          <a:p>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勘察、设计、施工、监理、质检、采购应签订书面合同，应详尽明确违约责任等约束性条款。投资监理服务机构在备选库中选择。</a:t>
            </a:r>
          </a:p>
          <a:p>
            <a:r>
              <a:rPr lang="zh-CN" altLang="en-US" sz="2400" dirty="0" smtClean="0"/>
              <a:t>项目实施中工程变更，条件：因（</a:t>
            </a:r>
            <a:r>
              <a:rPr lang="en-US" sz="2400" dirty="0" smtClean="0"/>
              <a:t>1</a:t>
            </a:r>
            <a:r>
              <a:rPr lang="zh-CN" altLang="en-US" sz="2400" dirty="0" smtClean="0"/>
              <a:t>）勘察设计原因、（</a:t>
            </a:r>
            <a:r>
              <a:rPr lang="en-US" sz="2400" dirty="0" smtClean="0"/>
              <a:t>2</a:t>
            </a:r>
            <a:r>
              <a:rPr lang="zh-CN" altLang="en-US" sz="2400" dirty="0" smtClean="0"/>
              <a:t>）因技术标准规范变化、（</a:t>
            </a:r>
            <a:r>
              <a:rPr lang="en-US" sz="2400" dirty="0" smtClean="0"/>
              <a:t>3</a:t>
            </a:r>
            <a:r>
              <a:rPr lang="zh-CN" altLang="en-US" sz="2400" dirty="0" smtClean="0"/>
              <a:t>）拆迁等现场原因、（</a:t>
            </a:r>
            <a:r>
              <a:rPr lang="en-US" sz="2400" dirty="0" smtClean="0"/>
              <a:t>4</a:t>
            </a:r>
            <a:r>
              <a:rPr lang="zh-CN" altLang="en-US" sz="2400" dirty="0" smtClean="0"/>
              <a:t>）不可抗力。引致造价增减，原则依次：（</a:t>
            </a:r>
            <a:r>
              <a:rPr lang="en-US" sz="2400" dirty="0" smtClean="0"/>
              <a:t>1</a:t>
            </a:r>
            <a:r>
              <a:rPr lang="zh-CN" altLang="en-US" sz="2400" dirty="0" smtClean="0"/>
              <a:t>）从合同已约变更价、（</a:t>
            </a:r>
            <a:r>
              <a:rPr lang="en-US" sz="2400" dirty="0" smtClean="0"/>
              <a:t>2</a:t>
            </a:r>
            <a:r>
              <a:rPr lang="zh-CN" altLang="en-US" sz="2400" dirty="0" smtClean="0"/>
              <a:t>）从合同类似变更工程合理价、（</a:t>
            </a:r>
            <a:r>
              <a:rPr lang="en-US" sz="2400" dirty="0" smtClean="0"/>
              <a:t>3</a:t>
            </a:r>
            <a:r>
              <a:rPr lang="zh-CN" altLang="en-US" sz="2400" dirty="0" smtClean="0"/>
              <a:t>）从中标人</a:t>
            </a:r>
            <a:r>
              <a:rPr lang="zh-CN" altLang="en-US" sz="2400" smtClean="0"/>
              <a:t>依变更编制</a:t>
            </a:r>
            <a:r>
              <a:rPr lang="zh-CN" altLang="en-US" sz="2400" dirty="0" smtClean="0"/>
              <a:t>概预算书核准备案价。坚持“先审批、后实施”原则。</a:t>
            </a:r>
          </a:p>
          <a:p>
            <a:r>
              <a:rPr lang="zh-CN" altLang="en-US" sz="2400" dirty="0" smtClean="0"/>
              <a:t>资金使用符合设计概算内容、投资计划，按合同约定进度支付，进度款最终支付比例不超过中标价</a:t>
            </a:r>
            <a:r>
              <a:rPr lang="en-US" sz="2400" dirty="0" smtClean="0"/>
              <a:t>80%</a:t>
            </a:r>
            <a:r>
              <a:rPr lang="zh-CN" altLang="en-US" sz="2400" dirty="0" smtClean="0"/>
              <a:t>。</a:t>
            </a:r>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项目竣工验收前，向规划、消防、环保、人防等部门申请认可，负责组织勘察、设计、施工、监理等单位竣工验收。</a:t>
            </a:r>
          </a:p>
          <a:p>
            <a:r>
              <a:rPr lang="zh-CN" altLang="en-US" sz="2400" dirty="0" smtClean="0"/>
              <a:t>项目进入结算程序的条件：（</a:t>
            </a:r>
            <a:r>
              <a:rPr lang="en-US" sz="2400" dirty="0" smtClean="0"/>
              <a:t>1</a:t>
            </a:r>
            <a:r>
              <a:rPr lang="zh-CN" altLang="en-US" sz="2400" dirty="0" smtClean="0"/>
              <a:t>）已完工并办理竣工验收手续、（</a:t>
            </a:r>
            <a:r>
              <a:rPr lang="en-US" sz="2400" dirty="0" smtClean="0"/>
              <a:t>2</a:t>
            </a:r>
            <a:r>
              <a:rPr lang="zh-CN" altLang="en-US" sz="2400" dirty="0" smtClean="0"/>
              <a:t>）已办理竣工交付使用手续、（</a:t>
            </a:r>
            <a:r>
              <a:rPr lang="en-US" sz="2400" dirty="0" smtClean="0"/>
              <a:t>3</a:t>
            </a:r>
            <a:r>
              <a:rPr lang="zh-CN" altLang="en-US" sz="2400" dirty="0" smtClean="0"/>
              <a:t>）已签署工程保修书、（</a:t>
            </a:r>
            <a:r>
              <a:rPr lang="en-US" sz="2400" dirty="0" smtClean="0"/>
              <a:t>4</a:t>
            </a:r>
            <a:r>
              <a:rPr lang="zh-CN" altLang="en-US" sz="2400" dirty="0" smtClean="0"/>
              <a:t>）完整竣工资料已存档或竣工备案。</a:t>
            </a:r>
          </a:p>
          <a:p>
            <a:r>
              <a:rPr lang="zh-CN" altLang="en-US" sz="2400" dirty="0" smtClean="0"/>
              <a:t>竣工决（结）算编制，区国资委在备选库中选择审计服务机构。</a:t>
            </a:r>
            <a:endParaRPr lang="en-US" altLang="zh-CN" sz="2400" dirty="0" smtClean="0"/>
          </a:p>
          <a:p>
            <a:r>
              <a:rPr lang="zh-CN" altLang="en-US" sz="2400" dirty="0" smtClean="0"/>
              <a:t>建立健全项目档案并按规定及时移交。</a:t>
            </a:r>
          </a:p>
          <a:p>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a:bodyPr>
          <a:lstStyle/>
          <a:p>
            <a:r>
              <a:rPr lang="zh-CN" altLang="en-US" sz="2600" dirty="0" smtClean="0"/>
              <a:t>出租出借房屋及经营场所（简称租借房）：指办公、商业、仓储、居住等用房。</a:t>
            </a:r>
          </a:p>
          <a:p>
            <a:r>
              <a:rPr lang="zh-CN" altLang="en-US" sz="2600" dirty="0" smtClean="0"/>
              <a:t>企业为责任主体，法定代表人和实际经营最高权限管理人为第一责任人，抓管理、抓落实，安全有效运行，实现保值增值。</a:t>
            </a:r>
          </a:p>
          <a:p>
            <a:r>
              <a:rPr lang="zh-CN" altLang="en-US" sz="2600" dirty="0" smtClean="0"/>
              <a:t>租借房应取得房地产权证或其他合法权属证明、企业为合法代管人或其他权利人。</a:t>
            </a:r>
          </a:p>
          <a:p>
            <a:r>
              <a:rPr lang="zh-CN" altLang="en-US" sz="2600" dirty="0" smtClean="0"/>
              <a:t>不得出租出借房：违法建筑、不符合安全和防灾强制性标准房屋、被鉴定为危房、违反规定改变房屋使用性质房屋、其他依法不得出租房屋。</a:t>
            </a:r>
          </a:p>
          <a:p>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a:bodyPr>
          <a:lstStyle/>
          <a:p>
            <a:r>
              <a:rPr lang="zh-CN" altLang="en-US" sz="2400" dirty="0" smtClean="0"/>
              <a:t>租借房时须严格审核承租人情况，不得对非法生产经营活动、无证件、不具安全生产条件、未成年人出租出借。外地户籍个人需提供担保。</a:t>
            </a:r>
          </a:p>
          <a:p>
            <a:r>
              <a:rPr lang="zh-CN" altLang="en-US" sz="2400" dirty="0" smtClean="0"/>
              <a:t>应签订租赁合同、安全生产管理协议，安全生产管理协议在租赁合同生效后</a:t>
            </a:r>
            <a:r>
              <a:rPr lang="en-US" sz="2400" dirty="0" smtClean="0"/>
              <a:t>30</a:t>
            </a:r>
            <a:r>
              <a:rPr lang="zh-CN" altLang="en-US" sz="2400" dirty="0" smtClean="0"/>
              <a:t>日内按属地原则向房屋所在地镇政府、街道办报备。</a:t>
            </a:r>
          </a:p>
          <a:p>
            <a:r>
              <a:rPr lang="zh-CN" altLang="en-US" sz="2400" dirty="0" smtClean="0"/>
              <a:t>未经企业书面同意，承租人不得转租，否则一律解除租赁合同。依法转租，应签订安全生产管理协议，明确职责和责任人。</a:t>
            </a:r>
          </a:p>
          <a:p>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lstStyle/>
          <a:p>
            <a:r>
              <a:rPr lang="zh-CN" altLang="en-US" sz="2400" dirty="0" smtClean="0"/>
              <a:t>租期应据行业和房屋性质合理确定。</a:t>
            </a:r>
          </a:p>
          <a:p>
            <a:r>
              <a:rPr lang="zh-CN" altLang="en-US" sz="2400" dirty="0" smtClean="0"/>
              <a:t>面积</a:t>
            </a:r>
            <a:r>
              <a:rPr lang="en-US" sz="2400" dirty="0" smtClean="0"/>
              <a:t>100</a:t>
            </a:r>
            <a:r>
              <a:rPr lang="zh-CN" altLang="en-US" sz="2400" dirty="0" smtClean="0"/>
              <a:t>平方米以下房产，一般不超过</a:t>
            </a:r>
            <a:r>
              <a:rPr lang="en-US" sz="2400" dirty="0" smtClean="0"/>
              <a:t>3</a:t>
            </a:r>
            <a:r>
              <a:rPr lang="zh-CN" altLang="en-US" sz="2400" dirty="0" smtClean="0"/>
              <a:t>年、用于商业经营不超过</a:t>
            </a:r>
            <a:r>
              <a:rPr lang="en-US" sz="2400" dirty="0" smtClean="0"/>
              <a:t>5</a:t>
            </a:r>
            <a:r>
              <a:rPr lang="zh-CN" altLang="en-US" sz="2400" dirty="0" smtClean="0"/>
              <a:t>年。</a:t>
            </a:r>
          </a:p>
          <a:p>
            <a:r>
              <a:rPr lang="zh-CN" altLang="en-US" sz="2400" dirty="0" smtClean="0"/>
              <a:t>面积</a:t>
            </a:r>
            <a:r>
              <a:rPr lang="en-US" sz="2400" dirty="0" smtClean="0"/>
              <a:t>100</a:t>
            </a:r>
            <a:r>
              <a:rPr lang="zh-CN" altLang="en-US" sz="2400" dirty="0" smtClean="0"/>
              <a:t>平方米以上房产，办公不超过</a:t>
            </a:r>
            <a:r>
              <a:rPr lang="en-US" sz="2400" dirty="0" smtClean="0"/>
              <a:t>3</a:t>
            </a:r>
            <a:r>
              <a:rPr lang="zh-CN" altLang="en-US" sz="2400" dirty="0" smtClean="0"/>
              <a:t>年、生产经营不超过</a:t>
            </a:r>
            <a:r>
              <a:rPr lang="en-US" sz="2400" dirty="0" smtClean="0"/>
              <a:t>5</a:t>
            </a:r>
            <a:r>
              <a:rPr lang="zh-CN" altLang="en-US" sz="2400" dirty="0" smtClean="0"/>
              <a:t>年、商业经营不超过</a:t>
            </a:r>
            <a:r>
              <a:rPr lang="en-US" sz="2400" dirty="0" smtClean="0"/>
              <a:t>10</a:t>
            </a:r>
            <a:r>
              <a:rPr lang="zh-CN" altLang="en-US" sz="2400" dirty="0" smtClean="0"/>
              <a:t>年、园区不超过</a:t>
            </a:r>
            <a:r>
              <a:rPr lang="en-US" sz="2400" dirty="0" smtClean="0"/>
              <a:t>15</a:t>
            </a:r>
            <a:r>
              <a:rPr lang="zh-CN" altLang="en-US" sz="2400" dirty="0" smtClean="0"/>
              <a:t>年、合资合作及特殊行业不超过</a:t>
            </a:r>
            <a:r>
              <a:rPr lang="en-US" sz="2400" dirty="0" smtClean="0"/>
              <a:t>20</a:t>
            </a:r>
            <a:r>
              <a:rPr lang="zh-CN" altLang="en-US" sz="2400" dirty="0" smtClean="0"/>
              <a:t>年。</a:t>
            </a:r>
          </a:p>
          <a:p>
            <a:pPr>
              <a:buNone/>
            </a:pP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五、资产建造和使用</a:t>
            </a:r>
            <a:endParaRPr lang="zh-CN" altLang="en-US" sz="4000" dirty="0"/>
          </a:p>
        </p:txBody>
      </p:sp>
      <p:sp>
        <p:nvSpPr>
          <p:cNvPr id="3" name="内容占位符 2"/>
          <p:cNvSpPr>
            <a:spLocks noGrp="1"/>
          </p:cNvSpPr>
          <p:nvPr>
            <p:ph idx="1"/>
          </p:nvPr>
        </p:nvSpPr>
        <p:spPr/>
        <p:txBody>
          <a:bodyPr>
            <a:normAutofit lnSpcReduction="10000"/>
          </a:bodyPr>
          <a:lstStyle/>
          <a:p>
            <a:r>
              <a:rPr lang="zh-CN" altLang="en-US" sz="2400" dirty="0" smtClean="0"/>
              <a:t>租税联动：原则上应要求承租人在租借房所在地办理注册登记并缴纳各项税收。统一招租的商务办公楼宇由企业与区航运开发区、项目地镇政府协商。</a:t>
            </a:r>
            <a:endParaRPr lang="en-US" altLang="zh-CN" sz="2400" dirty="0" smtClean="0"/>
          </a:p>
          <a:p>
            <a:r>
              <a:rPr lang="zh-CN" altLang="en-US" sz="2400" dirty="0" smtClean="0"/>
              <a:t>下列情况在签订合同后</a:t>
            </a:r>
            <a:r>
              <a:rPr lang="en-US" sz="2400" dirty="0" smtClean="0"/>
              <a:t>15</a:t>
            </a:r>
            <a:r>
              <a:rPr lang="zh-CN" altLang="en-US" sz="2400" dirty="0" smtClean="0"/>
              <a:t>个工作日内向区国资委备案：</a:t>
            </a:r>
          </a:p>
          <a:p>
            <a:pPr>
              <a:buNone/>
            </a:pPr>
            <a:r>
              <a:rPr lang="zh-CN" altLang="en-US" sz="2400" dirty="0" smtClean="0"/>
              <a:t>（</a:t>
            </a:r>
            <a:r>
              <a:rPr lang="en-US" altLang="zh-CN" sz="2400" dirty="0" smtClean="0"/>
              <a:t>1</a:t>
            </a:r>
            <a:r>
              <a:rPr lang="zh-CN" altLang="en-US" sz="2400" dirty="0" smtClean="0"/>
              <a:t>）出租房单项面积</a:t>
            </a:r>
            <a:r>
              <a:rPr lang="en-US" sz="2400" dirty="0" smtClean="0"/>
              <a:t>1000</a:t>
            </a:r>
            <a:r>
              <a:rPr lang="zh-CN" altLang="en-US" sz="2400" dirty="0" smtClean="0"/>
              <a:t>平方米以上、场地单项面积</a:t>
            </a:r>
            <a:r>
              <a:rPr lang="en-US" sz="2400" dirty="0" smtClean="0"/>
              <a:t>2000</a:t>
            </a:r>
            <a:r>
              <a:rPr lang="zh-CN" altLang="en-US" sz="2400" dirty="0" smtClean="0"/>
              <a:t>平方米以上或房地</a:t>
            </a:r>
            <a:r>
              <a:rPr lang="en-US" sz="2400" dirty="0" smtClean="0"/>
              <a:t>2000</a:t>
            </a:r>
            <a:r>
              <a:rPr lang="zh-CN" altLang="en-US" sz="2400" dirty="0" smtClean="0"/>
              <a:t>平方米以上；</a:t>
            </a:r>
          </a:p>
          <a:p>
            <a:pPr>
              <a:buNone/>
            </a:pPr>
            <a:r>
              <a:rPr lang="zh-CN" altLang="en-US" sz="2400" dirty="0" smtClean="0"/>
              <a:t>（</a:t>
            </a:r>
            <a:r>
              <a:rPr lang="en-US" altLang="zh-CN" sz="2400" dirty="0" smtClean="0"/>
              <a:t>2</a:t>
            </a:r>
            <a:r>
              <a:rPr lang="zh-CN" altLang="en-US" sz="2400" dirty="0" smtClean="0"/>
              <a:t>）从事危险化学品、易燃易爆品生产储运；</a:t>
            </a:r>
          </a:p>
          <a:p>
            <a:pPr>
              <a:buNone/>
            </a:pPr>
            <a:r>
              <a:rPr lang="zh-CN" altLang="en-US" sz="2400" dirty="0" smtClean="0"/>
              <a:t>（</a:t>
            </a:r>
            <a:r>
              <a:rPr lang="en-US" altLang="zh-CN" sz="2400" dirty="0" smtClean="0"/>
              <a:t>3</a:t>
            </a:r>
            <a:r>
              <a:rPr lang="zh-CN" altLang="en-US" sz="2400" dirty="0" smtClean="0"/>
              <a:t>）从事宾馆、旅馆、娱乐场所；</a:t>
            </a:r>
          </a:p>
          <a:p>
            <a:pPr>
              <a:buNone/>
            </a:pPr>
            <a:r>
              <a:rPr lang="zh-CN" altLang="en-US" sz="2400" dirty="0" smtClean="0"/>
              <a:t>（</a:t>
            </a:r>
            <a:r>
              <a:rPr lang="en-US" altLang="zh-CN" sz="2400" dirty="0" smtClean="0"/>
              <a:t>4</a:t>
            </a:r>
            <a:r>
              <a:rPr lang="zh-CN" altLang="en-US" sz="2400" dirty="0" smtClean="0"/>
              <a:t>）承租人为境外单位、人员。</a:t>
            </a:r>
            <a:endParaRPr lang="en-US" altLang="zh-CN" sz="2400" dirty="0" smtClean="0"/>
          </a:p>
          <a:p>
            <a:r>
              <a:rPr lang="zh-CN" altLang="en-US" sz="2400" dirty="0" smtClean="0"/>
              <a:t>区国资委将企业组织实施本意见的情况列入企业领导人员</a:t>
            </a:r>
            <a:r>
              <a:rPr lang="zh-CN" altLang="en-US" sz="2400" u="sng" dirty="0" smtClean="0"/>
              <a:t>经营业绩考核</a:t>
            </a:r>
            <a:r>
              <a:rPr lang="zh-CN" altLang="en-US" sz="2400" dirty="0" smtClean="0"/>
              <a:t>。</a:t>
            </a:r>
            <a:endParaRPr lang="en-US" altLang="zh-CN" sz="2400" dirty="0" smtClean="0"/>
          </a:p>
          <a:p>
            <a:pPr>
              <a:buNone/>
            </a:pPr>
            <a:endParaRPr lang="en-US" altLang="zh-CN"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一、内部控制及要素</a:t>
            </a:r>
            <a:endParaRPr lang="zh-CN" altLang="en-US" sz="4000" dirty="0"/>
          </a:p>
        </p:txBody>
      </p:sp>
      <p:sp>
        <p:nvSpPr>
          <p:cNvPr id="3" name="内容占位符 2"/>
          <p:cNvSpPr>
            <a:spLocks noGrp="1"/>
          </p:cNvSpPr>
          <p:nvPr>
            <p:ph idx="1"/>
          </p:nvPr>
        </p:nvSpPr>
        <p:spPr/>
        <p:txBody>
          <a:bodyPr>
            <a:normAutofit/>
          </a:bodyPr>
          <a:lstStyle/>
          <a:p>
            <a:pPr>
              <a:buNone/>
            </a:pPr>
            <a:r>
              <a:rPr lang="zh-CN" altLang="en-US" sz="2800" dirty="0" smtClean="0"/>
              <a:t>相互联系的内部控制五要素框架：</a:t>
            </a:r>
            <a:endParaRPr lang="en-US" altLang="zh-CN" sz="2800" dirty="0" smtClean="0"/>
          </a:p>
          <a:p>
            <a:pPr>
              <a:buNone/>
            </a:pPr>
            <a:endParaRPr lang="zh-CN" altLang="en-US" sz="2800" dirty="0" smtClean="0"/>
          </a:p>
          <a:p>
            <a:r>
              <a:rPr lang="zh-CN" altLang="en-US" sz="2800" dirty="0" smtClean="0"/>
              <a:t>以</a:t>
            </a:r>
            <a:r>
              <a:rPr lang="zh-CN" altLang="en-US" sz="2800" u="sng" dirty="0" smtClean="0"/>
              <a:t>内部环境</a:t>
            </a:r>
            <a:r>
              <a:rPr lang="zh-CN" altLang="en-US" sz="2800" dirty="0" smtClean="0"/>
              <a:t>为重要基础</a:t>
            </a:r>
            <a:endParaRPr lang="en-US" altLang="zh-CN" sz="2800" dirty="0" smtClean="0"/>
          </a:p>
          <a:p>
            <a:r>
              <a:rPr lang="zh-CN" altLang="en-US" sz="2800" dirty="0" smtClean="0"/>
              <a:t>以</a:t>
            </a:r>
            <a:r>
              <a:rPr lang="zh-CN" altLang="en-US" sz="2800" u="sng" dirty="0" smtClean="0"/>
              <a:t>风险评估</a:t>
            </a:r>
            <a:r>
              <a:rPr lang="zh-CN" altLang="en-US" sz="2800" dirty="0" smtClean="0"/>
              <a:t>为重要环节</a:t>
            </a:r>
            <a:endParaRPr lang="en-US" altLang="zh-CN" sz="2800" dirty="0" smtClean="0"/>
          </a:p>
          <a:p>
            <a:r>
              <a:rPr lang="zh-CN" altLang="en-US" sz="2800" dirty="0" smtClean="0"/>
              <a:t>以</a:t>
            </a:r>
            <a:r>
              <a:rPr lang="zh-CN" altLang="en-US" sz="2800" u="sng" dirty="0" smtClean="0"/>
              <a:t>控制活动</a:t>
            </a:r>
            <a:r>
              <a:rPr lang="zh-CN" altLang="en-US" sz="2800" dirty="0" smtClean="0"/>
              <a:t>为重要手段</a:t>
            </a:r>
            <a:endParaRPr lang="en-US" altLang="zh-CN" sz="2800" dirty="0" smtClean="0"/>
          </a:p>
          <a:p>
            <a:r>
              <a:rPr lang="zh-CN" altLang="en-US" sz="2800" dirty="0" smtClean="0"/>
              <a:t>以</a:t>
            </a:r>
            <a:r>
              <a:rPr lang="zh-CN" altLang="en-US" sz="2800" u="sng" dirty="0" smtClean="0"/>
              <a:t>信息与沟通</a:t>
            </a:r>
            <a:r>
              <a:rPr lang="zh-CN" altLang="en-US" sz="2800" dirty="0" smtClean="0"/>
              <a:t>为重要条件</a:t>
            </a:r>
            <a:endParaRPr lang="en-US" altLang="zh-CN" sz="2800" dirty="0" smtClean="0"/>
          </a:p>
          <a:p>
            <a:r>
              <a:rPr lang="zh-CN" altLang="en-US" sz="2800" dirty="0" smtClean="0"/>
              <a:t>以</a:t>
            </a:r>
            <a:r>
              <a:rPr lang="zh-CN" altLang="en-US" sz="2800" u="sng" dirty="0" smtClean="0"/>
              <a:t>内部监督</a:t>
            </a:r>
            <a:r>
              <a:rPr lang="zh-CN" altLang="en-US" sz="2800" dirty="0" smtClean="0"/>
              <a:t>为重要保证</a:t>
            </a:r>
            <a:endParaRPr lang="en-US" altLang="zh-CN"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642918"/>
            <a:ext cx="8229600" cy="939784"/>
          </a:xfrm>
        </p:spPr>
        <p:txBody>
          <a:bodyPr>
            <a:normAutofit/>
          </a:bodyPr>
          <a:lstStyle/>
          <a:p>
            <a:r>
              <a:rPr lang="zh-CN" altLang="en-US" sz="4000" dirty="0" smtClean="0"/>
              <a:t>一、内部控制及要素</a:t>
            </a:r>
            <a:endParaRPr lang="zh-CN" altLang="en-US" sz="4000" dirty="0"/>
          </a:p>
        </p:txBody>
      </p:sp>
      <p:sp>
        <p:nvSpPr>
          <p:cNvPr id="3" name="内容占位符 2"/>
          <p:cNvSpPr>
            <a:spLocks noGrp="1"/>
          </p:cNvSpPr>
          <p:nvPr>
            <p:ph idx="1"/>
          </p:nvPr>
        </p:nvSpPr>
        <p:spPr>
          <a:xfrm>
            <a:off x="457200" y="2000240"/>
            <a:ext cx="8229600" cy="4429156"/>
          </a:xfrm>
        </p:spPr>
        <p:txBody>
          <a:bodyPr>
            <a:noAutofit/>
          </a:bodyPr>
          <a:lstStyle/>
          <a:p>
            <a:pPr>
              <a:buNone/>
            </a:pPr>
            <a:r>
              <a:rPr lang="zh-CN" altLang="en-US" sz="2000" dirty="0" smtClean="0"/>
              <a:t>内部控制五要素：</a:t>
            </a:r>
            <a:endParaRPr lang="en-US" altLang="zh-CN" sz="2000" dirty="0" smtClean="0"/>
          </a:p>
          <a:p>
            <a:r>
              <a:rPr lang="zh-CN" altLang="en-US" sz="2000" u="sng" dirty="0" smtClean="0"/>
              <a:t>内部环境</a:t>
            </a:r>
            <a:r>
              <a:rPr lang="zh-CN" altLang="en-US" sz="2000" dirty="0" smtClean="0"/>
              <a:t>是企业实施内部控制的基础，一般包括治理结构、机构设置及权责分配、内部审计、人力资源政策、企业文化等。</a:t>
            </a:r>
            <a:endParaRPr lang="en-US" altLang="zh-CN" sz="2000" dirty="0" smtClean="0"/>
          </a:p>
          <a:p>
            <a:r>
              <a:rPr lang="zh-CN" altLang="en-US" sz="2000" u="sng" dirty="0" smtClean="0"/>
              <a:t>风险评估</a:t>
            </a:r>
            <a:r>
              <a:rPr lang="zh-CN" altLang="en-US" sz="2000" dirty="0" smtClean="0"/>
              <a:t>是企业及时识别、系统分析经营活动中与实现内部控制目 标 相关的风险，合理确定风险应对策略。</a:t>
            </a:r>
            <a:endParaRPr lang="en-US" altLang="zh-CN" sz="2000" dirty="0" smtClean="0"/>
          </a:p>
          <a:p>
            <a:r>
              <a:rPr lang="zh-CN" altLang="en-US" sz="2000" u="sng" dirty="0" smtClean="0"/>
              <a:t>控制活动</a:t>
            </a:r>
            <a:r>
              <a:rPr lang="zh-CN" altLang="en-US" sz="2000" dirty="0" smtClean="0"/>
              <a:t>是企业根据风险评估结果，采用相应的控制措施，将风险控制在可承受度之内。</a:t>
            </a:r>
            <a:endParaRPr lang="en-US" altLang="zh-CN" sz="2000" dirty="0" smtClean="0"/>
          </a:p>
          <a:p>
            <a:r>
              <a:rPr lang="zh-CN" altLang="en-US" sz="2000" u="sng" dirty="0" smtClean="0"/>
              <a:t>信息与沟通</a:t>
            </a:r>
            <a:r>
              <a:rPr lang="zh-CN" altLang="en-US" sz="2000" dirty="0" smtClean="0"/>
              <a:t>是企业及时、准确地收集、传递与内部控制相关的信息，确保信息在企业内部、企业与外部之间进行有效沟通。</a:t>
            </a:r>
            <a:endParaRPr lang="en-US" altLang="zh-CN" sz="2000" dirty="0" smtClean="0"/>
          </a:p>
          <a:p>
            <a:r>
              <a:rPr lang="zh-CN" altLang="en-US" sz="2000" u="sng" dirty="0" smtClean="0"/>
              <a:t>内部监督</a:t>
            </a:r>
            <a:r>
              <a:rPr lang="zh-CN" altLang="en-US" sz="2000" dirty="0" smtClean="0"/>
              <a:t>是企业对内部控制建立与实施情况进行监督检查，评价内部控制的有效性，发现内部控制缺陷，应当及时加以改进。</a:t>
            </a:r>
            <a:endParaRPr lang="zh-CN"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t>二、解析宝山区国资委发文</a:t>
            </a:r>
            <a:endParaRPr lang="zh-CN" altLang="en-US" sz="4000" dirty="0"/>
          </a:p>
        </p:txBody>
      </p:sp>
      <p:sp>
        <p:nvSpPr>
          <p:cNvPr id="3" name="内容占位符 2"/>
          <p:cNvSpPr>
            <a:spLocks noGrp="1"/>
          </p:cNvSpPr>
          <p:nvPr>
            <p:ph idx="1"/>
          </p:nvPr>
        </p:nvSpPr>
        <p:spPr/>
        <p:txBody>
          <a:bodyPr>
            <a:normAutofit/>
          </a:bodyPr>
          <a:lstStyle/>
          <a:p>
            <a:pPr>
              <a:buNone/>
            </a:pPr>
            <a:r>
              <a:rPr lang="zh-CN" altLang="en-US" dirty="0" smtClean="0"/>
              <a:t>区国资委机构职能：</a:t>
            </a:r>
            <a:r>
              <a:rPr lang="zh-CN" altLang="en-US" sz="1800" dirty="0" smtClean="0"/>
              <a:t>（</a:t>
            </a:r>
            <a:r>
              <a:rPr lang="en-US" altLang="zh-CN" sz="1800" dirty="0" smtClean="0"/>
              <a:t>1</a:t>
            </a:r>
            <a:r>
              <a:rPr lang="zh-CN" altLang="en-US" sz="1800" dirty="0" smtClean="0"/>
              <a:t>）履行出资人职责，指导推进国有（集体）企业改革和重组；对所监管国有集体资产的保值增值进行监督，加强国有（集体）资产的管理工作；</a:t>
            </a:r>
            <a:r>
              <a:rPr lang="zh-CN" altLang="en-US" sz="1800" u="sng" dirty="0" smtClean="0"/>
              <a:t>推进国有（集体）企业的现代企业制度建设，完善公司治理结构</a:t>
            </a:r>
            <a:r>
              <a:rPr lang="zh-CN" altLang="en-US" sz="1800" dirty="0" smtClean="0"/>
              <a:t>；推动国有（集体）经济结构和布局的战略性调整。</a:t>
            </a:r>
            <a:endParaRPr lang="en-US" altLang="zh-CN" sz="1800" dirty="0" smtClean="0"/>
          </a:p>
          <a:p>
            <a:pPr>
              <a:buNone/>
            </a:pPr>
            <a:r>
              <a:rPr lang="zh-CN" altLang="en-US" sz="2400" dirty="0" smtClean="0"/>
              <a:t>内控五要素：</a:t>
            </a:r>
            <a:endParaRPr lang="en-US" altLang="zh-CN" sz="2400" dirty="0" smtClean="0"/>
          </a:p>
          <a:p>
            <a:pPr>
              <a:buNone/>
            </a:pPr>
            <a:r>
              <a:rPr lang="en-US" altLang="zh-CN" sz="2400" dirty="0" smtClean="0"/>
              <a:t>1</a:t>
            </a:r>
            <a:r>
              <a:rPr lang="zh-CN" altLang="en-US" sz="2400" dirty="0" smtClean="0"/>
              <a:t>、</a:t>
            </a:r>
            <a:r>
              <a:rPr lang="zh-CN" altLang="en-US" sz="2400" u="sng" dirty="0" smtClean="0"/>
              <a:t>内部环境</a:t>
            </a:r>
            <a:r>
              <a:rPr lang="en-US" altLang="zh-CN" sz="2400" dirty="0" smtClean="0"/>
              <a:t>—</a:t>
            </a:r>
            <a:r>
              <a:rPr lang="zh-CN" altLang="en-US" sz="2400" dirty="0" smtClean="0"/>
              <a:t>企业出资人或监管方，国资委和企业共同生成一个内部环境。</a:t>
            </a:r>
            <a:endParaRPr lang="en-US" altLang="zh-CN" sz="2400" dirty="0" smtClean="0"/>
          </a:p>
          <a:p>
            <a:pPr>
              <a:buNone/>
            </a:pPr>
            <a:r>
              <a:rPr lang="zh-CN" altLang="en-US" sz="2400" dirty="0" smtClean="0"/>
              <a:t>单个企业会通过编制内部管理手册，使全体员工掌握内部机构设置、岗位职责、业务流程等情况。</a:t>
            </a:r>
            <a:endParaRPr lang="en-US" altLang="zh-CN" sz="2400" dirty="0" smtClean="0"/>
          </a:p>
          <a:p>
            <a:pPr>
              <a:buNone/>
            </a:pPr>
            <a:r>
              <a:rPr lang="zh-CN" altLang="en-US" sz="2400" dirty="0" smtClean="0"/>
              <a:t>国资委和企业共生环境则通过各自的职责职能，使各参与主体明白各自分工和定位。</a:t>
            </a:r>
            <a:endParaRPr lang="en-US" altLang="zh-CN"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normAutofit/>
          </a:bodyPr>
          <a:lstStyle/>
          <a:p>
            <a:r>
              <a:rPr lang="zh-CN" altLang="en-US" sz="4000" dirty="0" smtClean="0"/>
              <a:t>二、解析宝山区国资委发文</a:t>
            </a:r>
            <a:endParaRPr lang="zh-CN" altLang="en-US" sz="4000" dirty="0"/>
          </a:p>
        </p:txBody>
      </p:sp>
      <p:sp>
        <p:nvSpPr>
          <p:cNvPr id="3" name="内容占位符 2"/>
          <p:cNvSpPr>
            <a:spLocks noGrp="1"/>
          </p:cNvSpPr>
          <p:nvPr>
            <p:ph idx="1"/>
          </p:nvPr>
        </p:nvSpPr>
        <p:spPr>
          <a:xfrm>
            <a:off x="457200" y="2071678"/>
            <a:ext cx="8229600" cy="4054485"/>
          </a:xfrm>
        </p:spPr>
        <p:txBody>
          <a:bodyPr/>
          <a:lstStyle/>
          <a:p>
            <a:pPr>
              <a:buNone/>
            </a:pPr>
            <a:r>
              <a:rPr lang="zh-CN" altLang="en-US" sz="2400" dirty="0" smtClean="0"/>
              <a:t>内控五要素：</a:t>
            </a:r>
            <a:endParaRPr lang="en-US" altLang="zh-CN" sz="2400" dirty="0" smtClean="0"/>
          </a:p>
          <a:p>
            <a:pPr>
              <a:buNone/>
            </a:pPr>
            <a:r>
              <a:rPr lang="en-US" altLang="zh-CN" sz="2400" dirty="0" smtClean="0"/>
              <a:t>2</a:t>
            </a:r>
            <a:r>
              <a:rPr lang="zh-CN" altLang="en-US" sz="2400" dirty="0" smtClean="0"/>
              <a:t>、</a:t>
            </a:r>
            <a:r>
              <a:rPr lang="zh-CN" altLang="en-US" sz="2400" u="sng" dirty="0" smtClean="0"/>
              <a:t>风险评估</a:t>
            </a:r>
            <a:r>
              <a:rPr lang="en-US" altLang="zh-CN" sz="2400" dirty="0" smtClean="0"/>
              <a:t>—</a:t>
            </a:r>
            <a:r>
              <a:rPr lang="zh-CN" altLang="en-US" sz="2400" dirty="0" smtClean="0"/>
              <a:t>识别主要风险源：履职待遇和业务支出失控、投融资失控、资产建造和使用失控</a:t>
            </a:r>
          </a:p>
          <a:p>
            <a:pPr>
              <a:buNone/>
            </a:pPr>
            <a:r>
              <a:rPr lang="zh-CN" altLang="en-US" sz="2400" dirty="0" smtClean="0"/>
              <a:t>单个企业会从内部和外部来识别风险，比如从企业运营、财务、人力资源、研发能力等方面识别内部风险，从企业间竞争、法律法规要求、技术进步等方面识别外部风险。</a:t>
            </a:r>
            <a:endParaRPr lang="en-US" altLang="zh-CN" sz="2400" dirty="0" smtClean="0"/>
          </a:p>
          <a:p>
            <a:pPr>
              <a:buNone/>
            </a:pPr>
            <a:r>
              <a:rPr lang="zh-CN" altLang="en-US" sz="2400" dirty="0" smtClean="0"/>
              <a:t>国资委和企业共同体则以国资委居主导地位来考察内部和外部风险，考察的核心是国有资产（及集体资产）实现保值增值。</a:t>
            </a:r>
            <a:endParaRPr lang="zh-CN"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normAutofit/>
          </a:bodyPr>
          <a:lstStyle/>
          <a:p>
            <a:r>
              <a:rPr lang="zh-CN" altLang="en-US" sz="4000" dirty="0" smtClean="0"/>
              <a:t>二、解析宝山区国资委发文</a:t>
            </a:r>
            <a:endParaRPr lang="zh-CN" altLang="en-US" sz="4000" dirty="0"/>
          </a:p>
        </p:txBody>
      </p:sp>
      <p:sp>
        <p:nvSpPr>
          <p:cNvPr id="3" name="内容占位符 2"/>
          <p:cNvSpPr>
            <a:spLocks noGrp="1"/>
          </p:cNvSpPr>
          <p:nvPr>
            <p:ph idx="1"/>
          </p:nvPr>
        </p:nvSpPr>
        <p:spPr>
          <a:xfrm>
            <a:off x="457200" y="2214554"/>
            <a:ext cx="8229600" cy="3911609"/>
          </a:xfrm>
        </p:spPr>
        <p:txBody>
          <a:bodyPr>
            <a:normAutofit/>
          </a:bodyPr>
          <a:lstStyle/>
          <a:p>
            <a:pPr>
              <a:buNone/>
            </a:pPr>
            <a:r>
              <a:rPr lang="zh-CN" altLang="en-US" sz="2400" dirty="0" smtClean="0"/>
              <a:t>内控五要素：</a:t>
            </a:r>
            <a:endParaRPr lang="en-US" altLang="zh-CN" sz="2400" dirty="0" smtClean="0"/>
          </a:p>
          <a:p>
            <a:pPr>
              <a:buNone/>
            </a:pPr>
            <a:r>
              <a:rPr lang="en-US" altLang="zh-CN" sz="2400" dirty="0" smtClean="0"/>
              <a:t>3</a:t>
            </a:r>
            <a:r>
              <a:rPr lang="zh-CN" altLang="en-US" sz="2400" dirty="0" smtClean="0"/>
              <a:t>、</a:t>
            </a:r>
            <a:r>
              <a:rPr lang="zh-CN" altLang="en-US" sz="2400" u="sng" dirty="0" smtClean="0"/>
              <a:t>控制活动</a:t>
            </a:r>
            <a:r>
              <a:rPr lang="en-US" altLang="zh-CN" sz="2400" dirty="0" smtClean="0"/>
              <a:t>—</a:t>
            </a:r>
            <a:r>
              <a:rPr lang="zh-CN" altLang="en-US" sz="2400" dirty="0" smtClean="0"/>
              <a:t>控制风险：控制履职待遇和业务支出、控制投融资、控制资产建造和使用</a:t>
            </a:r>
          </a:p>
          <a:p>
            <a:pPr>
              <a:buNone/>
            </a:pPr>
            <a:r>
              <a:rPr lang="zh-CN" altLang="en-US" sz="2400" dirty="0" smtClean="0"/>
              <a:t>单个企业控制措施一般包括：不相容职务分离控制、授权审批控制、会计系统控制、财产保护控制、预算控制、运营分析控制和绩效考评控制等。</a:t>
            </a:r>
            <a:endParaRPr lang="en-US" altLang="zh-CN" sz="2400" dirty="0" smtClean="0"/>
          </a:p>
          <a:p>
            <a:pPr>
              <a:buNone/>
            </a:pPr>
            <a:r>
              <a:rPr lang="zh-CN" altLang="en-US" sz="2400" dirty="0" smtClean="0"/>
              <a:t>国资委和企业共同体则以国资委居主导地位来控制，比如：授权审批控制、预算控制、绩效考评控制等。</a:t>
            </a:r>
          </a:p>
          <a:p>
            <a:pPr>
              <a:buNone/>
            </a:pP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85794"/>
            <a:ext cx="8229600" cy="1143000"/>
          </a:xfrm>
        </p:spPr>
        <p:txBody>
          <a:bodyPr>
            <a:normAutofit/>
          </a:bodyPr>
          <a:lstStyle/>
          <a:p>
            <a:r>
              <a:rPr lang="zh-CN" altLang="en-US" sz="4000" dirty="0" smtClean="0"/>
              <a:t>二、解析宝山区国资委发文</a:t>
            </a:r>
            <a:endParaRPr lang="zh-CN" altLang="en-US" sz="4000" dirty="0"/>
          </a:p>
        </p:txBody>
      </p:sp>
      <p:sp>
        <p:nvSpPr>
          <p:cNvPr id="3" name="内容占位符 2"/>
          <p:cNvSpPr>
            <a:spLocks noGrp="1"/>
          </p:cNvSpPr>
          <p:nvPr>
            <p:ph idx="1"/>
          </p:nvPr>
        </p:nvSpPr>
        <p:spPr>
          <a:xfrm>
            <a:off x="457200" y="2500306"/>
            <a:ext cx="8229600" cy="3625857"/>
          </a:xfrm>
        </p:spPr>
        <p:txBody>
          <a:bodyPr>
            <a:normAutofit/>
          </a:bodyPr>
          <a:lstStyle/>
          <a:p>
            <a:pPr>
              <a:buNone/>
            </a:pPr>
            <a:r>
              <a:rPr lang="zh-CN" altLang="en-US" sz="2400" dirty="0" smtClean="0"/>
              <a:t>内控五要素：</a:t>
            </a:r>
            <a:endParaRPr lang="en-US" altLang="zh-CN" sz="2400" dirty="0" smtClean="0"/>
          </a:p>
          <a:p>
            <a:pPr>
              <a:buNone/>
            </a:pPr>
            <a:r>
              <a:rPr lang="en-US" altLang="zh-CN" sz="2400" dirty="0" smtClean="0"/>
              <a:t>4</a:t>
            </a:r>
            <a:r>
              <a:rPr lang="zh-CN" altLang="en-US" sz="2400" dirty="0" smtClean="0"/>
              <a:t>、</a:t>
            </a:r>
            <a:r>
              <a:rPr lang="zh-CN" altLang="en-US" sz="2400" u="sng" dirty="0" smtClean="0"/>
              <a:t>信息与沟通</a:t>
            </a:r>
            <a:r>
              <a:rPr lang="en-US" altLang="zh-CN" sz="2400" dirty="0" smtClean="0"/>
              <a:t>—</a:t>
            </a:r>
            <a:r>
              <a:rPr lang="zh-CN" altLang="en-US" sz="2400" dirty="0" smtClean="0"/>
              <a:t>发布文件：关于履职待遇和业务支出、关于投融资、关于资产建造和使用</a:t>
            </a:r>
          </a:p>
          <a:p>
            <a:pPr>
              <a:buNone/>
            </a:pPr>
            <a:r>
              <a:rPr lang="zh-CN" altLang="en-US" sz="2400" dirty="0" smtClean="0"/>
              <a:t>单个企业会建立信息与沟通制度，明确内部控制相关信息的收集、处理和传递程序。 </a:t>
            </a:r>
            <a:endParaRPr lang="en-US" altLang="zh-CN" sz="2400" dirty="0" smtClean="0"/>
          </a:p>
          <a:p>
            <a:pPr>
              <a:buNone/>
            </a:pPr>
            <a:r>
              <a:rPr lang="zh-CN" altLang="en-US" sz="2400" dirty="0" smtClean="0"/>
              <a:t>国资委和企业共同体则以国资委发文来明确可以承担的风险，使企业在文件框定的范围内发挥能动性。</a:t>
            </a:r>
            <a:endParaRPr lang="zh-CN"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4479</Words>
  <PresentationFormat>全屏显示(4:3)</PresentationFormat>
  <Paragraphs>197</Paragraphs>
  <Slides>38</Slides>
  <Notes>1</Notes>
  <HiddenSlides>0</HiddenSlides>
  <MMClips>0</MMClips>
  <ScaleCrop>false</ScaleCrop>
  <HeadingPairs>
    <vt:vector size="4" baseType="variant">
      <vt:variant>
        <vt:lpstr>主题</vt:lpstr>
      </vt:variant>
      <vt:variant>
        <vt:i4>1</vt:i4>
      </vt:variant>
      <vt:variant>
        <vt:lpstr>幻灯片标题</vt:lpstr>
      </vt:variant>
      <vt:variant>
        <vt:i4>38</vt:i4>
      </vt:variant>
    </vt:vector>
  </HeadingPairs>
  <TitlesOfParts>
    <vt:vector size="39" baseType="lpstr">
      <vt:lpstr>Office 主题</vt:lpstr>
      <vt:lpstr>从内部控制的要素框架 解析宝山区国资委五个文件</vt:lpstr>
      <vt:lpstr>从内部控制的要素框架 解析宝山区国资委五个文件</vt:lpstr>
      <vt:lpstr>一、内部控制及要素</vt:lpstr>
      <vt:lpstr>一、内部控制及要素</vt:lpstr>
      <vt:lpstr>一、内部控制及要素</vt:lpstr>
      <vt:lpstr>二、解析宝山区国资委发文</vt:lpstr>
      <vt:lpstr>二、解析宝山区国资委发文</vt:lpstr>
      <vt:lpstr>二、解析宝山区国资委发文</vt:lpstr>
      <vt:lpstr>二、解析宝山区国资委发文</vt:lpstr>
      <vt:lpstr>二、解析宝山区国资委发文</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三、履职待遇和业务支出</vt:lpstr>
      <vt:lpstr>四、投融资</vt:lpstr>
      <vt:lpstr>四、投融资</vt:lpstr>
      <vt:lpstr>四、投融资</vt:lpstr>
      <vt:lpstr>四、投融资</vt:lpstr>
      <vt:lpstr>五、资产建造和使用</vt:lpstr>
      <vt:lpstr>五、资产建造和使用</vt:lpstr>
      <vt:lpstr>五、资产建造和使用</vt:lpstr>
      <vt:lpstr>五、资产建造和使用</vt:lpstr>
      <vt:lpstr>五、资产建造和使用</vt:lpstr>
      <vt:lpstr>五、资产建造和使用</vt:lpstr>
      <vt:lpstr>五、资产建造和使用</vt:lpstr>
      <vt:lpstr>五、资产建造和使用</vt:lpstr>
      <vt:lpstr>五、资产建造和使用</vt:lpstr>
      <vt:lpstr>五、资产建造和使用</vt:lpstr>
      <vt:lpstr>五、资产建造和使用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njx</dc:creator>
  <cp:lastModifiedBy>njx</cp:lastModifiedBy>
  <cp:revision>73</cp:revision>
  <dcterms:created xsi:type="dcterms:W3CDTF">2019-05-15T12:40:51Z</dcterms:created>
  <dcterms:modified xsi:type="dcterms:W3CDTF">2019-05-17T03:20:38Z</dcterms:modified>
</cp:coreProperties>
</file>